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56" r:id="rId2"/>
    <p:sldId id="2140754072" r:id="rId3"/>
    <p:sldId id="2140754087" r:id="rId4"/>
    <p:sldId id="268" r:id="rId5"/>
  </p:sldIdLst>
  <p:sldSz cx="27000200" cy="44999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A24"/>
    <a:srgbClr val="8E0000"/>
    <a:srgbClr val="25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FC815-198E-48B3-8483-A8629A0F159E}" v="4" dt="2024-11-07T20:08:43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" d="100"/>
          <a:sy n="10" d="100"/>
        </p:scale>
        <p:origin x="23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d Quirino" userId="ffcd855b-7dd0-4969-9169-6a74bdd93abe" providerId="ADAL" clId="{D09FC815-198E-48B3-8483-A8629A0F159E}"/>
    <pc:docChg chg="undo custSel addSld delSld modSld">
      <pc:chgData name="Cid Quirino" userId="ffcd855b-7dd0-4969-9169-6a74bdd93abe" providerId="ADAL" clId="{D09FC815-198E-48B3-8483-A8629A0F159E}" dt="2024-11-07T20:09:21.212" v="604" actId="1035"/>
      <pc:docMkLst>
        <pc:docMk/>
      </pc:docMkLst>
      <pc:sldChg chg="delSp add del mod">
        <pc:chgData name="Cid Quirino" userId="ffcd855b-7dd0-4969-9169-6a74bdd93abe" providerId="ADAL" clId="{D09FC815-198E-48B3-8483-A8629A0F159E}" dt="2024-11-07T20:09:07.339" v="589" actId="47"/>
        <pc:sldMkLst>
          <pc:docMk/>
          <pc:sldMk cId="64651759" sldId="264"/>
        </pc:sldMkLst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2" creationId="{BE6AD248-E40A-E8D6-70B8-3D83A567EF71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4" creationId="{EC5BB0C6-71FE-251E-145A-4C7021FEB1D4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6" creationId="{DD6125EF-FB50-2B30-DF56-1D685EE151DE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7" creationId="{EE112E88-4870-E677-09AE-FA1A326E2887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8" creationId="{B4C95FA5-E949-C2F4-CD64-F5A031116C2D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9" creationId="{43D4A793-B19F-8625-8E68-AE9E0D2C046B}"/>
          </ac:spMkLst>
        </pc:spChg>
        <pc:spChg chg="del">
          <ac:chgData name="Cid Quirino" userId="ffcd855b-7dd0-4969-9169-6a74bdd93abe" providerId="ADAL" clId="{D09FC815-198E-48B3-8483-A8629A0F159E}" dt="2024-11-07T20:04:05.198" v="83" actId="21"/>
          <ac:spMkLst>
            <pc:docMk/>
            <pc:sldMk cId="64651759" sldId="264"/>
            <ac:spMk id="10" creationId="{5B4315EC-7D5A-A44B-4871-15B69665F23E}"/>
          </ac:spMkLst>
        </pc:spChg>
        <pc:picChg chg="del">
          <ac:chgData name="Cid Quirino" userId="ffcd855b-7dd0-4969-9169-6a74bdd93abe" providerId="ADAL" clId="{D09FC815-198E-48B3-8483-A8629A0F159E}" dt="2024-11-07T20:04:05.198" v="83" actId="21"/>
          <ac:picMkLst>
            <pc:docMk/>
            <pc:sldMk cId="64651759" sldId="264"/>
            <ac:picMk id="12" creationId="{11FFC9DD-7925-98A8-E590-1FA819DF4FCC}"/>
          </ac:picMkLst>
        </pc:picChg>
        <pc:picChg chg="del">
          <ac:chgData name="Cid Quirino" userId="ffcd855b-7dd0-4969-9169-6a74bdd93abe" providerId="ADAL" clId="{D09FC815-198E-48B3-8483-A8629A0F159E}" dt="2024-11-07T20:04:05.198" v="83" actId="21"/>
          <ac:picMkLst>
            <pc:docMk/>
            <pc:sldMk cId="64651759" sldId="264"/>
            <ac:picMk id="14" creationId="{E3892332-6D7D-AA20-5280-FAECBABF7DD5}"/>
          </ac:picMkLst>
        </pc:picChg>
      </pc:sldChg>
      <pc:sldChg chg="addSp modSp add mod">
        <pc:chgData name="Cid Quirino" userId="ffcd855b-7dd0-4969-9169-6a74bdd93abe" providerId="ADAL" clId="{D09FC815-198E-48B3-8483-A8629A0F159E}" dt="2024-11-07T20:09:21.212" v="604" actId="1035"/>
        <pc:sldMkLst>
          <pc:docMk/>
          <pc:sldMk cId="3015754965" sldId="268"/>
        </pc:sldMkLst>
        <pc:spChg chg="mod">
          <ac:chgData name="Cid Quirino" userId="ffcd855b-7dd0-4969-9169-6a74bdd93abe" providerId="ADAL" clId="{D09FC815-198E-48B3-8483-A8629A0F159E}" dt="2024-11-07T20:07:31.104" v="462" actId="403"/>
          <ac:spMkLst>
            <pc:docMk/>
            <pc:sldMk cId="3015754965" sldId="268"/>
            <ac:spMk id="4" creationId="{9EC6063C-E11C-D974-5BF6-AF384C6F21A6}"/>
          </ac:spMkLst>
        </pc:spChg>
        <pc:spChg chg="mod">
          <ac:chgData name="Cid Quirino" userId="ffcd855b-7dd0-4969-9169-6a74bdd93abe" providerId="ADAL" clId="{D09FC815-198E-48B3-8483-A8629A0F159E}" dt="2024-11-07T20:07:39.535" v="466" actId="403"/>
          <ac:spMkLst>
            <pc:docMk/>
            <pc:sldMk cId="3015754965" sldId="268"/>
            <ac:spMk id="6" creationId="{EFF50198-9ED2-638B-A966-3FBACD8A5F55}"/>
          </ac:spMkLst>
        </pc:spChg>
        <pc:spChg chg="mod">
          <ac:chgData name="Cid Quirino" userId="ffcd855b-7dd0-4969-9169-6a74bdd93abe" providerId="ADAL" clId="{D09FC815-198E-48B3-8483-A8629A0F159E}" dt="2024-11-07T20:08:02.454" v="510" actId="1038"/>
          <ac:spMkLst>
            <pc:docMk/>
            <pc:sldMk cId="3015754965" sldId="268"/>
            <ac:spMk id="7" creationId="{77AF965E-3145-8E1D-B3FE-7483E2D5CD94}"/>
          </ac:spMkLst>
        </pc:spChg>
        <pc:spChg chg="mod">
          <ac:chgData name="Cid Quirino" userId="ffcd855b-7dd0-4969-9169-6a74bdd93abe" providerId="ADAL" clId="{D09FC815-198E-48B3-8483-A8629A0F159E}" dt="2024-11-07T20:06:37.290" v="337" actId="14100"/>
          <ac:spMkLst>
            <pc:docMk/>
            <pc:sldMk cId="3015754965" sldId="268"/>
            <ac:spMk id="8" creationId="{461A46BA-DD28-9A7B-9826-2B62A4611600}"/>
          </ac:spMkLst>
        </pc:spChg>
        <pc:spChg chg="mod">
          <ac:chgData name="Cid Quirino" userId="ffcd855b-7dd0-4969-9169-6a74bdd93abe" providerId="ADAL" clId="{D09FC815-198E-48B3-8483-A8629A0F159E}" dt="2024-11-07T20:08:22.400" v="544" actId="1038"/>
          <ac:spMkLst>
            <pc:docMk/>
            <pc:sldMk cId="3015754965" sldId="268"/>
            <ac:spMk id="9" creationId="{3B3B251F-2906-EC27-6ED7-0CF5B42B3799}"/>
          </ac:spMkLst>
        </pc:spChg>
        <pc:spChg chg="mod">
          <ac:chgData name="Cid Quirino" userId="ffcd855b-7dd0-4969-9169-6a74bdd93abe" providerId="ADAL" clId="{D09FC815-198E-48B3-8483-A8629A0F159E}" dt="2024-11-07T20:05:17.682" v="191" actId="1038"/>
          <ac:spMkLst>
            <pc:docMk/>
            <pc:sldMk cId="3015754965" sldId="268"/>
            <ac:spMk id="10" creationId="{D4B7123B-AE37-46E6-AAC5-7E9533EF6D88}"/>
          </ac:spMkLst>
        </pc:spChg>
        <pc:spChg chg="mod">
          <ac:chgData name="Cid Quirino" userId="ffcd855b-7dd0-4969-9169-6a74bdd93abe" providerId="ADAL" clId="{D09FC815-198E-48B3-8483-A8629A0F159E}" dt="2024-11-07T20:05:57.845" v="304" actId="1035"/>
          <ac:spMkLst>
            <pc:docMk/>
            <pc:sldMk cId="3015754965" sldId="268"/>
            <ac:spMk id="13" creationId="{4CE6193A-3106-632A-D58C-10ABD889AD00}"/>
          </ac:spMkLst>
        </pc:spChg>
        <pc:spChg chg="mod">
          <ac:chgData name="Cid Quirino" userId="ffcd855b-7dd0-4969-9169-6a74bdd93abe" providerId="ADAL" clId="{D09FC815-198E-48B3-8483-A8629A0F159E}" dt="2024-11-07T20:06:18.640" v="328" actId="403"/>
          <ac:spMkLst>
            <pc:docMk/>
            <pc:sldMk cId="3015754965" sldId="268"/>
            <ac:spMk id="14" creationId="{CE044BC1-07F3-FDD5-5755-DD00DFB7DEDA}"/>
          </ac:spMkLst>
        </pc:spChg>
        <pc:spChg chg="mod">
          <ac:chgData name="Cid Quirino" userId="ffcd855b-7dd0-4969-9169-6a74bdd93abe" providerId="ADAL" clId="{D09FC815-198E-48B3-8483-A8629A0F159E}" dt="2024-11-07T20:06:30.151" v="336" actId="14100"/>
          <ac:spMkLst>
            <pc:docMk/>
            <pc:sldMk cId="3015754965" sldId="268"/>
            <ac:spMk id="15" creationId="{8008A192-1C45-469D-B9F4-610744070AAD}"/>
          </ac:spMkLst>
        </pc:spChg>
        <pc:spChg chg="mod">
          <ac:chgData name="Cid Quirino" userId="ffcd855b-7dd0-4969-9169-6a74bdd93abe" providerId="ADAL" clId="{D09FC815-198E-48B3-8483-A8629A0F159E}" dt="2024-11-07T20:05:54.486" v="289" actId="1036"/>
          <ac:spMkLst>
            <pc:docMk/>
            <pc:sldMk cId="3015754965" sldId="268"/>
            <ac:spMk id="17" creationId="{8E435162-7D24-5F05-F141-F28EB06292BF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1" creationId="{5B4315EC-7D5A-A44B-4871-15B69665F23E}"/>
          </ac:spMkLst>
        </pc:spChg>
        <pc:spChg chg="mod">
          <ac:chgData name="Cid Quirino" userId="ffcd855b-7dd0-4969-9169-6a74bdd93abe" providerId="ADAL" clId="{D09FC815-198E-48B3-8483-A8629A0F159E}" dt="2024-11-07T20:09:21.212" v="604" actId="1035"/>
          <ac:spMkLst>
            <pc:docMk/>
            <pc:sldMk cId="3015754965" sldId="268"/>
            <ac:spMk id="22" creationId="{414215FB-FF6C-5219-855A-BF405F224C10}"/>
          </ac:spMkLst>
        </pc:spChg>
        <pc:spChg chg="mod">
          <ac:chgData name="Cid Quirino" userId="ffcd855b-7dd0-4969-9169-6a74bdd93abe" providerId="ADAL" clId="{D09FC815-198E-48B3-8483-A8629A0F159E}" dt="2024-11-07T20:08:42.317" v="567" actId="1035"/>
          <ac:spMkLst>
            <pc:docMk/>
            <pc:sldMk cId="3015754965" sldId="268"/>
            <ac:spMk id="23" creationId="{9D84AD4B-574A-54EA-1423-6AEEA8C60889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4" creationId="{B4C95FA5-E949-C2F4-CD64-F5A031116C2D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5" creationId="{43D4A793-B19F-8625-8E68-AE9E0D2C046B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6" creationId="{EE112E88-4870-E677-09AE-FA1A326E2887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7" creationId="{DD6125EF-FB50-2B30-DF56-1D685EE151DE}"/>
          </ac:spMkLst>
        </pc:spChg>
        <pc:spChg chg="add mod">
          <ac:chgData name="Cid Quirino" userId="ffcd855b-7dd0-4969-9169-6a74bdd93abe" providerId="ADAL" clId="{D09FC815-198E-48B3-8483-A8629A0F159E}" dt="2024-11-07T20:09:15.096" v="593" actId="403"/>
          <ac:spMkLst>
            <pc:docMk/>
            <pc:sldMk cId="3015754965" sldId="268"/>
            <ac:spMk id="28" creationId="{BE6AD248-E40A-E8D6-70B8-3D83A567EF71}"/>
          </ac:spMkLst>
        </pc:spChg>
        <pc:spChg chg="add mod">
          <ac:chgData name="Cid Quirino" userId="ffcd855b-7dd0-4969-9169-6a74bdd93abe" providerId="ADAL" clId="{D09FC815-198E-48B3-8483-A8629A0F159E}" dt="2024-11-07T20:05:47.819" v="275" actId="1036"/>
          <ac:spMkLst>
            <pc:docMk/>
            <pc:sldMk cId="3015754965" sldId="268"/>
            <ac:spMk id="29" creationId="{EC5BB0C6-71FE-251E-145A-4C7021FEB1D4}"/>
          </ac:spMkLst>
        </pc:spChg>
        <pc:spChg chg="add mod ord">
          <ac:chgData name="Cid Quirino" userId="ffcd855b-7dd0-4969-9169-6a74bdd93abe" providerId="ADAL" clId="{D09FC815-198E-48B3-8483-A8629A0F159E}" dt="2024-11-07T20:08:56.776" v="588" actId="167"/>
          <ac:spMkLst>
            <pc:docMk/>
            <pc:sldMk cId="3015754965" sldId="268"/>
            <ac:spMk id="35" creationId="{90E68485-1E23-697C-DFEB-0FCA88A32C2E}"/>
          </ac:spMkLst>
        </pc:spChg>
        <pc:grpChg chg="mod">
          <ac:chgData name="Cid Quirino" userId="ffcd855b-7dd0-4969-9169-6a74bdd93abe" providerId="ADAL" clId="{D09FC815-198E-48B3-8483-A8629A0F159E}" dt="2024-11-07T20:07:46.615" v="468" actId="1076"/>
          <ac:grpSpMkLst>
            <pc:docMk/>
            <pc:sldMk cId="3015754965" sldId="268"/>
            <ac:grpSpMk id="2" creationId="{02447825-41DA-D879-FACB-F787B56F665B}"/>
          </ac:grpSpMkLst>
        </pc:grpChg>
        <pc:picChg chg="mod">
          <ac:chgData name="Cid Quirino" userId="ffcd855b-7dd0-4969-9169-6a74bdd93abe" providerId="ADAL" clId="{D09FC815-198E-48B3-8483-A8629A0F159E}" dt="2024-11-07T20:05:54.486" v="289" actId="1036"/>
          <ac:picMkLst>
            <pc:docMk/>
            <pc:sldMk cId="3015754965" sldId="268"/>
            <ac:picMk id="18" creationId="{E8F7FB4E-C321-B040-5CF3-7C607D77CBE9}"/>
          </ac:picMkLst>
        </pc:picChg>
        <pc:picChg chg="mod">
          <ac:chgData name="Cid Quirino" userId="ffcd855b-7dd0-4969-9169-6a74bdd93abe" providerId="ADAL" clId="{D09FC815-198E-48B3-8483-A8629A0F159E}" dt="2024-11-07T20:05:57.845" v="304" actId="1035"/>
          <ac:picMkLst>
            <pc:docMk/>
            <pc:sldMk cId="3015754965" sldId="268"/>
            <ac:picMk id="19" creationId="{576B000B-3EEE-D1C9-CE52-C4D0F45A1DDC}"/>
          </ac:picMkLst>
        </pc:picChg>
        <pc:picChg chg="mod">
          <ac:chgData name="Cid Quirino" userId="ffcd855b-7dd0-4969-9169-6a74bdd93abe" providerId="ADAL" clId="{D09FC815-198E-48B3-8483-A8629A0F159E}" dt="2024-11-07T20:04:39.294" v="112" actId="1037"/>
          <ac:picMkLst>
            <pc:docMk/>
            <pc:sldMk cId="3015754965" sldId="268"/>
            <ac:picMk id="20" creationId="{F9136B90-8F32-2CE3-6D8A-8455AEE3DD15}"/>
          </ac:picMkLst>
        </pc:picChg>
        <pc:picChg chg="add mod">
          <ac:chgData name="Cid Quirino" userId="ffcd855b-7dd0-4969-9169-6a74bdd93abe" providerId="ADAL" clId="{D09FC815-198E-48B3-8483-A8629A0F159E}" dt="2024-11-07T20:05:47.819" v="275" actId="1036"/>
          <ac:picMkLst>
            <pc:docMk/>
            <pc:sldMk cId="3015754965" sldId="268"/>
            <ac:picMk id="30" creationId="{11FFC9DD-7925-98A8-E590-1FA819DF4FCC}"/>
          </ac:picMkLst>
        </pc:picChg>
        <pc:picChg chg="add mod">
          <ac:chgData name="Cid Quirino" userId="ffcd855b-7dd0-4969-9169-6a74bdd93abe" providerId="ADAL" clId="{D09FC815-198E-48B3-8483-A8629A0F159E}" dt="2024-11-07T20:05:47.819" v="275" actId="1036"/>
          <ac:picMkLst>
            <pc:docMk/>
            <pc:sldMk cId="3015754965" sldId="268"/>
            <ac:picMk id="31" creationId="{E3892332-6D7D-AA20-5280-FAECBABF7DD5}"/>
          </ac:picMkLst>
        </pc:picChg>
        <pc:cxnChg chg="mod">
          <ac:chgData name="Cid Quirino" userId="ffcd855b-7dd0-4969-9169-6a74bdd93abe" providerId="ADAL" clId="{D09FC815-198E-48B3-8483-A8629A0F159E}" dt="2024-11-07T20:05:00.644" v="156" actId="14100"/>
          <ac:cxnSpMkLst>
            <pc:docMk/>
            <pc:sldMk cId="3015754965" sldId="268"/>
            <ac:cxnSpMk id="11" creationId="{BA3C0BBA-0F87-199B-5FC6-6BE90F3764A9}"/>
          </ac:cxnSpMkLst>
        </pc:cxnChg>
        <pc:cxnChg chg="mod">
          <ac:chgData name="Cid Quirino" userId="ffcd855b-7dd0-4969-9169-6a74bdd93abe" providerId="ADAL" clId="{D09FC815-198E-48B3-8483-A8629A0F159E}" dt="2024-11-07T20:05:57.845" v="304" actId="1035"/>
          <ac:cxnSpMkLst>
            <pc:docMk/>
            <pc:sldMk cId="3015754965" sldId="268"/>
            <ac:cxnSpMk id="12" creationId="{C633F450-A377-9AA0-BAA6-AF925F7E9BD6}"/>
          </ac:cxnSpMkLst>
        </pc:cxnChg>
        <pc:cxnChg chg="mod">
          <ac:chgData name="Cid Quirino" userId="ffcd855b-7dd0-4969-9169-6a74bdd93abe" providerId="ADAL" clId="{D09FC815-198E-48B3-8483-A8629A0F159E}" dt="2024-11-07T20:05:54.486" v="289" actId="1036"/>
          <ac:cxnSpMkLst>
            <pc:docMk/>
            <pc:sldMk cId="3015754965" sldId="268"/>
            <ac:cxnSpMk id="16" creationId="{E3BA440A-2044-E159-0A5F-6DDC06E448CE}"/>
          </ac:cxnSpMkLst>
        </pc:cxnChg>
      </pc:sldChg>
      <pc:sldChg chg="modSp mod">
        <pc:chgData name="Cid Quirino" userId="ffcd855b-7dd0-4969-9169-6a74bdd93abe" providerId="ADAL" clId="{D09FC815-198E-48B3-8483-A8629A0F159E}" dt="2024-11-07T19:05:57.847" v="15" actId="1036"/>
        <pc:sldMkLst>
          <pc:docMk/>
          <pc:sldMk cId="226387683" sldId="2140754072"/>
        </pc:sldMkLst>
        <pc:spChg chg="mod">
          <ac:chgData name="Cid Quirino" userId="ffcd855b-7dd0-4969-9169-6a74bdd93abe" providerId="ADAL" clId="{D09FC815-198E-48B3-8483-A8629A0F159E}" dt="2024-11-07T19:05:57.847" v="15" actId="1036"/>
          <ac:spMkLst>
            <pc:docMk/>
            <pc:sldMk cId="226387683" sldId="2140754072"/>
            <ac:spMk id="31" creationId="{E552695F-06A0-61AE-FB2A-9CD455F2328E}"/>
          </ac:spMkLst>
        </pc:spChg>
        <pc:spChg chg="mod">
          <ac:chgData name="Cid Quirino" userId="ffcd855b-7dd0-4969-9169-6a74bdd93abe" providerId="ADAL" clId="{D09FC815-198E-48B3-8483-A8629A0F159E}" dt="2024-11-07T19:05:57.847" v="15" actId="1036"/>
          <ac:spMkLst>
            <pc:docMk/>
            <pc:sldMk cId="226387683" sldId="2140754072"/>
            <ac:spMk id="36" creationId="{4DC8D6F5-0D04-D18A-E06F-DE6E26AE1908}"/>
          </ac:spMkLst>
        </pc:spChg>
        <pc:spChg chg="mod">
          <ac:chgData name="Cid Quirino" userId="ffcd855b-7dd0-4969-9169-6a74bdd93abe" providerId="ADAL" clId="{D09FC815-198E-48B3-8483-A8629A0F159E}" dt="2024-11-07T19:05:57.847" v="15" actId="1036"/>
          <ac:spMkLst>
            <pc:docMk/>
            <pc:sldMk cId="226387683" sldId="2140754072"/>
            <ac:spMk id="53" creationId="{1F6E807E-EE56-71C5-FAD5-4F0639D8683F}"/>
          </ac:spMkLst>
        </pc:spChg>
      </pc:sldChg>
      <pc:sldChg chg="addSp delSp new del mod">
        <pc:chgData name="Cid Quirino" userId="ffcd855b-7dd0-4969-9169-6a74bdd93abe" providerId="ADAL" clId="{D09FC815-198E-48B3-8483-A8629A0F159E}" dt="2024-11-07T20:03:36.693" v="81" actId="47"/>
        <pc:sldMkLst>
          <pc:docMk/>
          <pc:sldMk cId="212936377" sldId="2140754088"/>
        </pc:sldMkLst>
        <pc:spChg chg="add del">
          <ac:chgData name="Cid Quirino" userId="ffcd855b-7dd0-4969-9169-6a74bdd93abe" providerId="ADAL" clId="{D09FC815-198E-48B3-8483-A8629A0F159E}" dt="2024-11-07T20:03:16.058" v="18" actId="22"/>
          <ac:spMkLst>
            <pc:docMk/>
            <pc:sldMk cId="212936377" sldId="2140754088"/>
            <ac:spMk id="3" creationId="{9224E690-AAA8-4122-CDAC-42BDE5900E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F74B3-9087-4306-9024-9AA8C24903B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143000"/>
            <a:ext cx="1851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CBF45-75C7-497E-BA00-05DBF7BAB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69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21436A-C605-4D9F-9E59-82AA6B0EB8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641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7364468"/>
            <a:ext cx="22950170" cy="15666414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23635039"/>
            <a:ext cx="20250150" cy="10864405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2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19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2395795"/>
            <a:ext cx="5821918" cy="3813480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2395795"/>
            <a:ext cx="17128252" cy="3813480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25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12ADDABA-F5AC-406F-988F-7041AF0E0215}"/>
              </a:ext>
            </a:extLst>
          </p:cNvPr>
          <p:cNvSpPr/>
          <p:nvPr userDrawn="1"/>
        </p:nvSpPr>
        <p:spPr>
          <a:xfrm rot="10800000">
            <a:off x="0" y="-3"/>
            <a:ext cx="4593865" cy="4586429"/>
          </a:xfrm>
          <a:custGeom>
            <a:avLst/>
            <a:gdLst>
              <a:gd name="connsiteX0" fmla="*/ 2074370 w 2074370"/>
              <a:gd name="connsiteY0" fmla="*/ 698983 h 698983"/>
              <a:gd name="connsiteX1" fmla="*/ 969839 w 2074370"/>
              <a:gd name="connsiteY1" fmla="*/ 698983 h 698983"/>
              <a:gd name="connsiteX2" fmla="*/ 969839 w 2074370"/>
              <a:gd name="connsiteY2" fmla="*/ 698982 h 698983"/>
              <a:gd name="connsiteX3" fmla="*/ 0 w 2074370"/>
              <a:gd name="connsiteY3" fmla="*/ 698982 h 698983"/>
              <a:gd name="connsiteX4" fmla="*/ 14851 w 2074370"/>
              <a:gd name="connsiteY4" fmla="*/ 697664 h 698983"/>
              <a:gd name="connsiteX5" fmla="*/ 969839 w 2074370"/>
              <a:gd name="connsiteY5" fmla="*/ 350791 h 698983"/>
              <a:gd name="connsiteX6" fmla="*/ 969839 w 2074370"/>
              <a:gd name="connsiteY6" fmla="*/ 350829 h 698983"/>
              <a:gd name="connsiteX7" fmla="*/ 2074370 w 2074370"/>
              <a:gd name="connsiteY7" fmla="*/ 325 h 698983"/>
              <a:gd name="connsiteX8" fmla="*/ 2074370 w 2074370"/>
              <a:gd name="connsiteY8" fmla="*/ 172366 h 698983"/>
              <a:gd name="connsiteX9" fmla="*/ 2074370 w 2074370"/>
              <a:gd name="connsiteY9" fmla="*/ 235958 h 698983"/>
              <a:gd name="connsiteX10" fmla="*/ 2074370 w 2074370"/>
              <a:gd name="connsiteY10" fmla="*/ 333174 h 698983"/>
              <a:gd name="connsiteX11" fmla="*/ 2074370 w 2074370"/>
              <a:gd name="connsiteY11" fmla="*/ 408000 h 698983"/>
              <a:gd name="connsiteX12" fmla="*/ 2074370 w 2074370"/>
              <a:gd name="connsiteY12" fmla="*/ 537537 h 698983"/>
              <a:gd name="connsiteX13" fmla="*/ 2074370 w 2074370"/>
              <a:gd name="connsiteY13" fmla="*/ 568807 h 6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4370" h="698983">
                <a:moveTo>
                  <a:pt x="2074370" y="698983"/>
                </a:moveTo>
                <a:lnTo>
                  <a:pt x="969839" y="698983"/>
                </a:lnTo>
                <a:lnTo>
                  <a:pt x="969839" y="698982"/>
                </a:lnTo>
                <a:lnTo>
                  <a:pt x="0" y="698982"/>
                </a:lnTo>
                <a:lnTo>
                  <a:pt x="14851" y="697664"/>
                </a:lnTo>
                <a:cubicBezTo>
                  <a:pt x="342765" y="648157"/>
                  <a:pt x="540729" y="339050"/>
                  <a:pt x="969839" y="350791"/>
                </a:cubicBezTo>
                <a:lnTo>
                  <a:pt x="969839" y="350829"/>
                </a:lnTo>
                <a:cubicBezTo>
                  <a:pt x="1395452" y="392556"/>
                  <a:pt x="1583958" y="-13093"/>
                  <a:pt x="2074370" y="325"/>
                </a:cubicBezTo>
                <a:lnTo>
                  <a:pt x="2074370" y="172366"/>
                </a:lnTo>
                <a:lnTo>
                  <a:pt x="2074370" y="235958"/>
                </a:lnTo>
                <a:lnTo>
                  <a:pt x="2074370" y="333174"/>
                </a:lnTo>
                <a:lnTo>
                  <a:pt x="2074370" y="408000"/>
                </a:lnTo>
                <a:lnTo>
                  <a:pt x="2074370" y="537537"/>
                </a:lnTo>
                <a:lnTo>
                  <a:pt x="2074370" y="568807"/>
                </a:lnTo>
                <a:close/>
              </a:path>
            </a:pathLst>
          </a:custGeom>
          <a:solidFill>
            <a:srgbClr val="3CB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2759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7E68F1-2028-4631-A5FF-3BC417CA13FF}"/>
              </a:ext>
            </a:extLst>
          </p:cNvPr>
          <p:cNvSpPr/>
          <p:nvPr userDrawn="1"/>
        </p:nvSpPr>
        <p:spPr>
          <a:xfrm>
            <a:off x="5" y="0"/>
            <a:ext cx="1181254" cy="44999275"/>
          </a:xfrm>
          <a:prstGeom prst="rect">
            <a:avLst/>
          </a:prstGeom>
          <a:solidFill>
            <a:srgbClr val="0AB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986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914C17A2-68FD-4143-82E3-5BE8611C55AE}"/>
              </a:ext>
            </a:extLst>
          </p:cNvPr>
          <p:cNvSpPr/>
          <p:nvPr userDrawn="1"/>
        </p:nvSpPr>
        <p:spPr>
          <a:xfrm>
            <a:off x="5" y="10"/>
            <a:ext cx="1181254" cy="4584290"/>
          </a:xfrm>
          <a:custGeom>
            <a:avLst/>
            <a:gdLst>
              <a:gd name="connsiteX0" fmla="*/ 0 w 533398"/>
              <a:gd name="connsiteY0" fmla="*/ 0 h 698657"/>
              <a:gd name="connsiteX1" fmla="*/ 533398 w 533398"/>
              <a:gd name="connsiteY1" fmla="*/ 0 h 698657"/>
              <a:gd name="connsiteX2" fmla="*/ 533398 w 533398"/>
              <a:gd name="connsiteY2" fmla="*/ 537149 h 698657"/>
              <a:gd name="connsiteX3" fmla="*/ 452769 w 533398"/>
              <a:gd name="connsiteY3" fmla="*/ 582650 h 698657"/>
              <a:gd name="connsiteX4" fmla="*/ 170803 w 533398"/>
              <a:gd name="connsiteY4" fmla="*/ 685737 h 698657"/>
              <a:gd name="connsiteX5" fmla="*/ 0 w 533398"/>
              <a:gd name="connsiteY5" fmla="*/ 698657 h 69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398" h="698657">
                <a:moveTo>
                  <a:pt x="0" y="0"/>
                </a:moveTo>
                <a:lnTo>
                  <a:pt x="533398" y="0"/>
                </a:lnTo>
                <a:lnTo>
                  <a:pt x="533398" y="537149"/>
                </a:lnTo>
                <a:lnTo>
                  <a:pt x="452769" y="582650"/>
                </a:lnTo>
                <a:cubicBezTo>
                  <a:pt x="367824" y="627409"/>
                  <a:pt x="276643" y="666285"/>
                  <a:pt x="170803" y="685737"/>
                </a:cubicBezTo>
                <a:lnTo>
                  <a:pt x="0" y="698657"/>
                </a:lnTo>
                <a:close/>
              </a:path>
            </a:pathLst>
          </a:custGeom>
          <a:solidFill>
            <a:srgbClr val="009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3986"/>
          </a:p>
        </p:txBody>
      </p:sp>
    </p:spTree>
    <p:extLst>
      <p:ext uri="{BB962C8B-B14F-4D97-AF65-F5344CB8AC3E}">
        <p14:creationId xmlns:p14="http://schemas.microsoft.com/office/powerpoint/2010/main" val="7581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3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11218582"/>
            <a:ext cx="23287673" cy="18718445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30114111"/>
            <a:ext cx="23287673" cy="9843588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11978973"/>
            <a:ext cx="11475085" cy="2855162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11978973"/>
            <a:ext cx="11475085" cy="2855162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94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2395804"/>
            <a:ext cx="23287673" cy="869778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11031075"/>
            <a:ext cx="11422348" cy="5406160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6437235"/>
            <a:ext cx="11422348" cy="2417669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11031075"/>
            <a:ext cx="11478602" cy="5406160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6437235"/>
            <a:ext cx="11478602" cy="2417669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26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46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41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999952"/>
            <a:ext cx="8708267" cy="1049983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6479072"/>
            <a:ext cx="13668851" cy="31978651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13499783"/>
            <a:ext cx="8708267" cy="2501001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89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999952"/>
            <a:ext cx="8708267" cy="1049983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6479072"/>
            <a:ext cx="13668851" cy="31978651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13499783"/>
            <a:ext cx="8708267" cy="25010017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63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2395804"/>
            <a:ext cx="23287673" cy="8697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11978973"/>
            <a:ext cx="23287673" cy="28551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41707671"/>
            <a:ext cx="6075045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55708-3BA3-4197-B183-325AA39DD98A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41707671"/>
            <a:ext cx="9112568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41707671"/>
            <a:ext cx="6075045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4BB7C-96AF-4868-9F6B-DA433334BE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08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sv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mesa, homem, deitado, cama&#10;&#10;Descrição gerada automaticamente">
            <a:extLst>
              <a:ext uri="{FF2B5EF4-FFF2-40B4-BE49-F238E27FC236}">
                <a16:creationId xmlns:a16="http://schemas.microsoft.com/office/drawing/2014/main" id="{0F731105-6AB7-3C91-4D0C-5209A52B2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1940" y="19838241"/>
            <a:ext cx="9328241" cy="8943126"/>
          </a:xfrm>
          <a:prstGeom prst="rect">
            <a:avLst/>
          </a:prstGeom>
        </p:spPr>
      </p:pic>
      <p:sp>
        <p:nvSpPr>
          <p:cNvPr id="178" name="Seta: para a Direita Listrada 177">
            <a:extLst>
              <a:ext uri="{FF2B5EF4-FFF2-40B4-BE49-F238E27FC236}">
                <a16:creationId xmlns:a16="http://schemas.microsoft.com/office/drawing/2014/main" id="{7114EBDA-DE36-2583-C846-FB6BA957E6BC}"/>
              </a:ext>
            </a:extLst>
          </p:cNvPr>
          <p:cNvSpPr/>
          <p:nvPr/>
        </p:nvSpPr>
        <p:spPr>
          <a:xfrm>
            <a:off x="14359493" y="41325675"/>
            <a:ext cx="2058732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C9C5556-B9C7-BA13-5833-389DA0A0A839}"/>
              </a:ext>
            </a:extLst>
          </p:cNvPr>
          <p:cNvSpPr/>
          <p:nvPr/>
        </p:nvSpPr>
        <p:spPr>
          <a:xfrm>
            <a:off x="13339781" y="20281835"/>
            <a:ext cx="1784032" cy="9592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2D09135-D461-AA1D-9BA9-54C39A354812}"/>
              </a:ext>
            </a:extLst>
          </p:cNvPr>
          <p:cNvSpPr/>
          <p:nvPr/>
        </p:nvSpPr>
        <p:spPr>
          <a:xfrm>
            <a:off x="19011899" y="4044386"/>
            <a:ext cx="7828140" cy="5099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7AB6606-4036-AF23-9A82-74F96487B5CD}"/>
              </a:ext>
            </a:extLst>
          </p:cNvPr>
          <p:cNvSpPr/>
          <p:nvPr/>
        </p:nvSpPr>
        <p:spPr>
          <a:xfrm>
            <a:off x="98821" y="4147457"/>
            <a:ext cx="14087186" cy="5099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Imagem 106" descr="Uma imagem contendo monitor, mesa, computador, pequeno&#10;&#10;Descrição gerada automaticamente">
            <a:extLst>
              <a:ext uri="{FF2B5EF4-FFF2-40B4-BE49-F238E27FC236}">
                <a16:creationId xmlns:a16="http://schemas.microsoft.com/office/drawing/2014/main" id="{8C35BD44-4C6F-6706-902D-BE376020C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 r="24942"/>
          <a:stretch/>
        </p:blipFill>
        <p:spPr>
          <a:xfrm>
            <a:off x="24573493" y="20537134"/>
            <a:ext cx="2155934" cy="3772670"/>
          </a:xfrm>
          <a:prstGeom prst="rect">
            <a:avLst/>
          </a:prstGeom>
        </p:spPr>
      </p:pic>
      <p:graphicFrame>
        <p:nvGraphicFramePr>
          <p:cNvPr id="206" name="Tabela 205">
            <a:extLst>
              <a:ext uri="{FF2B5EF4-FFF2-40B4-BE49-F238E27FC236}">
                <a16:creationId xmlns:a16="http://schemas.microsoft.com/office/drawing/2014/main" id="{E7FC40BF-7A1A-4CB2-861E-4B0BE6EA6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43112"/>
              </p:ext>
            </p:extLst>
          </p:nvPr>
        </p:nvGraphicFramePr>
        <p:xfrm>
          <a:off x="15185165" y="21425905"/>
          <a:ext cx="6374568" cy="94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669">
                  <a:extLst>
                    <a:ext uri="{9D8B030D-6E8A-4147-A177-3AD203B41FA5}">
                      <a16:colId xmlns:a16="http://schemas.microsoft.com/office/drawing/2014/main" val="1961345904"/>
                    </a:ext>
                  </a:extLst>
                </a:gridCol>
                <a:gridCol w="2310066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6083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9448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Boom </a:t>
                      </a: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25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205" name="Tabela 204">
            <a:extLst>
              <a:ext uri="{FF2B5EF4-FFF2-40B4-BE49-F238E27FC236}">
                <a16:creationId xmlns:a16="http://schemas.microsoft.com/office/drawing/2014/main" id="{BEE791EA-B446-FFBE-1331-6628ACAB2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70895"/>
              </p:ext>
            </p:extLst>
          </p:nvPr>
        </p:nvGraphicFramePr>
        <p:xfrm>
          <a:off x="15185165" y="22454227"/>
          <a:ext cx="6374569" cy="94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1">
                  <a:extLst>
                    <a:ext uri="{9D8B030D-6E8A-4147-A177-3AD203B41FA5}">
                      <a16:colId xmlns:a16="http://schemas.microsoft.com/office/drawing/2014/main" val="2790003049"/>
                    </a:ext>
                  </a:extLst>
                </a:gridCol>
                <a:gridCol w="2281189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0459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9448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Bucket</a:t>
                      </a: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25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204" name="Tabela 204">
            <a:extLst>
              <a:ext uri="{FF2B5EF4-FFF2-40B4-BE49-F238E27FC236}">
                <a16:creationId xmlns:a16="http://schemas.microsoft.com/office/drawing/2014/main" id="{24B4EC44-A128-3EC9-33E2-7D5A0FF18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32535"/>
              </p:ext>
            </p:extLst>
          </p:nvPr>
        </p:nvGraphicFramePr>
        <p:xfrm>
          <a:off x="15185166" y="23505495"/>
          <a:ext cx="6374569" cy="94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64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500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9448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Swing Drive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207" name="Tabela 206">
            <a:extLst>
              <a:ext uri="{FF2B5EF4-FFF2-40B4-BE49-F238E27FC236}">
                <a16:creationId xmlns:a16="http://schemas.microsoft.com/office/drawing/2014/main" id="{CF3F1524-03D4-7D36-0808-1D15F53BD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41776"/>
              </p:ext>
            </p:extLst>
          </p:nvPr>
        </p:nvGraphicFramePr>
        <p:xfrm>
          <a:off x="15185165" y="20281839"/>
          <a:ext cx="6374568" cy="1035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2">
                  <a:extLst>
                    <a:ext uri="{9D8B030D-6E8A-4147-A177-3AD203B41FA5}">
                      <a16:colId xmlns:a16="http://schemas.microsoft.com/office/drawing/2014/main" val="2437791761"/>
                    </a:ext>
                  </a:extLst>
                </a:gridCol>
                <a:gridCol w="230632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59764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103597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Stick </a:t>
                      </a: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25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25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Temperatura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213" name="Tabela 212">
            <a:extLst>
              <a:ext uri="{FF2B5EF4-FFF2-40B4-BE49-F238E27FC236}">
                <a16:creationId xmlns:a16="http://schemas.microsoft.com/office/drawing/2014/main" id="{9510E1C2-0C85-3C7D-686C-BA68FE607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78724"/>
              </p:ext>
            </p:extLst>
          </p:nvPr>
        </p:nvGraphicFramePr>
        <p:xfrm>
          <a:off x="16860328" y="18602981"/>
          <a:ext cx="4699402" cy="89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781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58621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899161">
                <a:tc>
                  <a:txBody>
                    <a:bodyPr/>
                    <a:lstStyle/>
                    <a:p>
                      <a:endParaRPr lang="pt-BR" sz="5000" dirty="0"/>
                    </a:p>
                  </a:txBody>
                  <a:tcPr marL="91439" marR="91439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0" dirty="0"/>
                    </a:p>
                  </a:txBody>
                  <a:tcPr marL="91439" marR="91439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2A57EF5E-B83A-1D70-F026-95E1A9C14741}"/>
              </a:ext>
            </a:extLst>
          </p:cNvPr>
          <p:cNvSpPr txBox="1"/>
          <p:nvPr/>
        </p:nvSpPr>
        <p:spPr>
          <a:xfrm>
            <a:off x="-26880" y="214494"/>
            <a:ext cx="26914492" cy="178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1" b="1" dirty="0"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Component Life Projection for Mobile Mining </a:t>
            </a:r>
            <a:r>
              <a:rPr lang="en-US" sz="11001" b="1" dirty="0" err="1"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Equipments</a:t>
            </a:r>
            <a:endParaRPr lang="pt-BR" sz="11001" b="1" dirty="0"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B409E0-9CED-A597-4725-47FB55F31CD7}"/>
              </a:ext>
            </a:extLst>
          </p:cNvPr>
          <p:cNvSpPr txBox="1"/>
          <p:nvPr/>
        </p:nvSpPr>
        <p:spPr>
          <a:xfrm>
            <a:off x="19085613" y="1623060"/>
            <a:ext cx="7754436" cy="156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1" dirty="0">
                <a:solidFill>
                  <a:srgbClr val="C00000"/>
                </a:solidFill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Based on a CMMS</a:t>
            </a:r>
            <a:endParaRPr lang="pt-BR" sz="9601" dirty="0">
              <a:solidFill>
                <a:srgbClr val="C00000"/>
              </a:solidFill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13" name="Imagem 112" descr="Uma imagem contendo xícara, no interior, mesa, café&#10;&#10;Descrição gerada automaticamente">
            <a:extLst>
              <a:ext uri="{FF2B5EF4-FFF2-40B4-BE49-F238E27FC236}">
                <a16:creationId xmlns:a16="http://schemas.microsoft.com/office/drawing/2014/main" id="{95E91CD7-62B7-AF32-7D05-B98FD3889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6277" r="11497" b="9848"/>
          <a:stretch/>
        </p:blipFill>
        <p:spPr>
          <a:xfrm>
            <a:off x="25507653" y="22696645"/>
            <a:ext cx="1305709" cy="1413237"/>
          </a:xfrm>
          <a:prstGeom prst="rect">
            <a:avLst/>
          </a:prstGeom>
        </p:spPr>
      </p:pic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14C9AC97-DD1F-B19D-B3FA-4DC2877DCC1F}"/>
              </a:ext>
            </a:extLst>
          </p:cNvPr>
          <p:cNvSpPr txBox="1"/>
          <p:nvPr/>
        </p:nvSpPr>
        <p:spPr>
          <a:xfrm>
            <a:off x="177121" y="30013572"/>
            <a:ext cx="26996943" cy="95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1" dirty="0" err="1">
                <a:latin typeface="Agency FB" panose="020B0503020202020204" pitchFamily="34" charset="0"/>
              </a:rPr>
              <a:t>Exploratory</a:t>
            </a:r>
            <a:r>
              <a:rPr lang="pt-BR" sz="5401" dirty="0">
                <a:latin typeface="Agency FB" panose="020B0503020202020204" pitchFamily="34" charset="0"/>
              </a:rPr>
              <a:t> Data </a:t>
            </a:r>
            <a:r>
              <a:rPr lang="pt-BR" sz="5401" dirty="0" err="1">
                <a:latin typeface="Agency FB" panose="020B0503020202020204" pitchFamily="34" charset="0"/>
              </a:rPr>
              <a:t>Analisys</a:t>
            </a:r>
            <a:endParaRPr lang="pt-BR" sz="5401" dirty="0">
              <a:latin typeface="Agency FB" panose="020B0503020202020204" pitchFamily="34" charset="0"/>
            </a:endParaRP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23844C33-1460-3FDE-E2DC-F72A87A2CD9C}"/>
              </a:ext>
            </a:extLst>
          </p:cNvPr>
          <p:cNvSpPr/>
          <p:nvPr/>
        </p:nvSpPr>
        <p:spPr>
          <a:xfrm>
            <a:off x="8168563" y="34765922"/>
            <a:ext cx="1650171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FB02FE9F-10C0-D846-B73F-118C083B0A91}"/>
              </a:ext>
            </a:extLst>
          </p:cNvPr>
          <p:cNvSpPr/>
          <p:nvPr/>
        </p:nvSpPr>
        <p:spPr>
          <a:xfrm>
            <a:off x="8149192" y="32482214"/>
            <a:ext cx="1650171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5754ABDB-F0E5-1E0A-B5B2-B12F8D814C36}"/>
              </a:ext>
            </a:extLst>
          </p:cNvPr>
          <p:cNvSpPr/>
          <p:nvPr/>
        </p:nvSpPr>
        <p:spPr>
          <a:xfrm>
            <a:off x="11378458" y="30939472"/>
            <a:ext cx="1650171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D98749AA-5744-3821-DBAE-E40E767439FA}"/>
              </a:ext>
            </a:extLst>
          </p:cNvPr>
          <p:cNvSpPr/>
          <p:nvPr/>
        </p:nvSpPr>
        <p:spPr>
          <a:xfrm>
            <a:off x="15070848" y="32474051"/>
            <a:ext cx="1650171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3985102-55FF-A2C0-F7B4-07E380F8DFED}"/>
              </a:ext>
            </a:extLst>
          </p:cNvPr>
          <p:cNvSpPr txBox="1"/>
          <p:nvPr/>
        </p:nvSpPr>
        <p:spPr>
          <a:xfrm>
            <a:off x="8141350" y="35035230"/>
            <a:ext cx="171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MEAN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B5E63605-1293-F517-B537-F7E60D79E371}"/>
              </a:ext>
            </a:extLst>
          </p:cNvPr>
          <p:cNvSpPr txBox="1"/>
          <p:nvPr/>
        </p:nvSpPr>
        <p:spPr>
          <a:xfrm>
            <a:off x="8110115" y="32634336"/>
            <a:ext cx="171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MEDIAN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9351BFF4-5D71-69AE-029E-35E710C5C037}"/>
              </a:ext>
            </a:extLst>
          </p:cNvPr>
          <p:cNvSpPr txBox="1"/>
          <p:nvPr/>
        </p:nvSpPr>
        <p:spPr>
          <a:xfrm>
            <a:off x="11389218" y="31117861"/>
            <a:ext cx="171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STD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8695849-0BA9-899B-2C37-CB638595DCD8}"/>
              </a:ext>
            </a:extLst>
          </p:cNvPr>
          <p:cNvSpPr txBox="1"/>
          <p:nvPr/>
        </p:nvSpPr>
        <p:spPr>
          <a:xfrm>
            <a:off x="15018450" y="32647878"/>
            <a:ext cx="171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ACC</a:t>
            </a: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D7CE2969-A6A8-6CF2-8698-002EDA50B5D3}"/>
              </a:ext>
            </a:extLst>
          </p:cNvPr>
          <p:cNvSpPr/>
          <p:nvPr/>
        </p:nvSpPr>
        <p:spPr>
          <a:xfrm>
            <a:off x="14577257" y="34949000"/>
            <a:ext cx="2657622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3D2FD0E4-5E1C-C4D7-A17D-6CDE7BB42E89}"/>
              </a:ext>
            </a:extLst>
          </p:cNvPr>
          <p:cNvSpPr txBox="1"/>
          <p:nvPr/>
        </p:nvSpPr>
        <p:spPr>
          <a:xfrm>
            <a:off x="14521818" y="35122824"/>
            <a:ext cx="276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CORRELATION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683C6118-9906-A2B2-8F4A-28FB09088CCC}"/>
              </a:ext>
            </a:extLst>
          </p:cNvPr>
          <p:cNvSpPr/>
          <p:nvPr/>
        </p:nvSpPr>
        <p:spPr>
          <a:xfrm>
            <a:off x="9766939" y="36649100"/>
            <a:ext cx="2657622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E5C665E7-CBAF-9DEB-D3BB-CDB7552E38B3}"/>
              </a:ext>
            </a:extLst>
          </p:cNvPr>
          <p:cNvSpPr txBox="1"/>
          <p:nvPr/>
        </p:nvSpPr>
        <p:spPr>
          <a:xfrm>
            <a:off x="9711499" y="36822927"/>
            <a:ext cx="276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SVM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2D23E404-3273-790D-2FAC-3CDFC48D0DC2}"/>
              </a:ext>
            </a:extLst>
          </p:cNvPr>
          <p:cNvSpPr/>
          <p:nvPr/>
        </p:nvSpPr>
        <p:spPr>
          <a:xfrm>
            <a:off x="12783756" y="36649100"/>
            <a:ext cx="2657622" cy="880040"/>
          </a:xfrm>
          <a:prstGeom prst="roundRect">
            <a:avLst/>
          </a:prstGeom>
          <a:solidFill>
            <a:srgbClr val="8E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06575D33-3D58-547C-2EB8-ED1EBE9C99A9}"/>
              </a:ext>
            </a:extLst>
          </p:cNvPr>
          <p:cNvSpPr txBox="1"/>
          <p:nvPr/>
        </p:nvSpPr>
        <p:spPr>
          <a:xfrm>
            <a:off x="12728316" y="36822927"/>
            <a:ext cx="276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RNN</a:t>
            </a:r>
          </a:p>
        </p:txBody>
      </p:sp>
      <p:pic>
        <p:nvPicPr>
          <p:cNvPr id="109" name="Imagem 10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2366B93-1C1B-5838-792B-6D5C19002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27753" r="11043" b="31844"/>
          <a:stretch/>
        </p:blipFill>
        <p:spPr>
          <a:xfrm>
            <a:off x="10320831" y="35198969"/>
            <a:ext cx="1437883" cy="557768"/>
          </a:xfrm>
          <a:prstGeom prst="rect">
            <a:avLst/>
          </a:prstGeom>
        </p:spPr>
      </p:pic>
      <p:cxnSp>
        <p:nvCxnSpPr>
          <p:cNvPr id="128" name="Conector: Angulado 127">
            <a:extLst>
              <a:ext uri="{FF2B5EF4-FFF2-40B4-BE49-F238E27FC236}">
                <a16:creationId xmlns:a16="http://schemas.microsoft.com/office/drawing/2014/main" id="{CAFD519C-382E-928E-A91F-9600508965DE}"/>
              </a:ext>
            </a:extLst>
          </p:cNvPr>
          <p:cNvCxnSpPr>
            <a:cxnSpLocks/>
            <a:stCxn id="18" idx="2"/>
            <a:endCxn id="104" idx="0"/>
          </p:cNvCxnSpPr>
          <p:nvPr/>
        </p:nvCxnSpPr>
        <p:spPr>
          <a:xfrm rot="16200000" flipH="1">
            <a:off x="12781411" y="35317942"/>
            <a:ext cx="750154" cy="1912162"/>
          </a:xfrm>
          <a:prstGeom prst="bentConnector3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: Angulado 128">
            <a:extLst>
              <a:ext uri="{FF2B5EF4-FFF2-40B4-BE49-F238E27FC236}">
                <a16:creationId xmlns:a16="http://schemas.microsoft.com/office/drawing/2014/main" id="{558648AA-DC7D-041B-17E6-16C4B36501D6}"/>
              </a:ext>
            </a:extLst>
          </p:cNvPr>
          <p:cNvCxnSpPr>
            <a:cxnSpLocks/>
            <a:stCxn id="18" idx="2"/>
            <a:endCxn id="102" idx="0"/>
          </p:cNvCxnSpPr>
          <p:nvPr/>
        </p:nvCxnSpPr>
        <p:spPr>
          <a:xfrm rot="5400000">
            <a:off x="11273003" y="35721696"/>
            <a:ext cx="750154" cy="110465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: Angulado 151">
            <a:extLst>
              <a:ext uri="{FF2B5EF4-FFF2-40B4-BE49-F238E27FC236}">
                <a16:creationId xmlns:a16="http://schemas.microsoft.com/office/drawing/2014/main" id="{D6EBB61D-E112-AB74-170B-50B872A10FDF}"/>
              </a:ext>
            </a:extLst>
          </p:cNvPr>
          <p:cNvCxnSpPr>
            <a:cxnSpLocks/>
            <a:stCxn id="18" idx="0"/>
            <a:endCxn id="94" idx="2"/>
          </p:cNvCxnSpPr>
          <p:nvPr/>
        </p:nvCxnSpPr>
        <p:spPr>
          <a:xfrm rot="5400000" flipH="1" flipV="1">
            <a:off x="11880565" y="32139361"/>
            <a:ext cx="642819" cy="313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3698B4FC-ACF0-9481-1FFD-A8A4B4176573}"/>
              </a:ext>
            </a:extLst>
          </p:cNvPr>
          <p:cNvCxnSpPr>
            <a:cxnSpLocks/>
            <a:stCxn id="18" idx="3"/>
            <a:endCxn id="95" idx="2"/>
          </p:cNvCxnSpPr>
          <p:nvPr/>
        </p:nvCxnSpPr>
        <p:spPr>
          <a:xfrm flipV="1">
            <a:off x="14260913" y="33354091"/>
            <a:ext cx="1635019" cy="826548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5FA3AA63-69E9-1291-AFB5-718647E0C19F}"/>
              </a:ext>
            </a:extLst>
          </p:cNvPr>
          <p:cNvCxnSpPr>
            <a:cxnSpLocks/>
            <a:stCxn id="18" idx="3"/>
            <a:endCxn id="100" idx="0"/>
          </p:cNvCxnSpPr>
          <p:nvPr/>
        </p:nvCxnSpPr>
        <p:spPr>
          <a:xfrm>
            <a:off x="14260912" y="34180642"/>
            <a:ext cx="1645158" cy="76835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: Angulado 160">
            <a:extLst>
              <a:ext uri="{FF2B5EF4-FFF2-40B4-BE49-F238E27FC236}">
                <a16:creationId xmlns:a16="http://schemas.microsoft.com/office/drawing/2014/main" id="{44DC3DCD-D0D8-E5A5-CCB0-BA9E3E7C854E}"/>
              </a:ext>
            </a:extLst>
          </p:cNvPr>
          <p:cNvCxnSpPr>
            <a:cxnSpLocks/>
            <a:stCxn id="18" idx="1"/>
            <a:endCxn id="93" idx="2"/>
          </p:cNvCxnSpPr>
          <p:nvPr/>
        </p:nvCxnSpPr>
        <p:spPr>
          <a:xfrm rot="10800000">
            <a:off x="8974279" y="33362256"/>
            <a:ext cx="1165634" cy="81838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Angulado 163">
            <a:extLst>
              <a:ext uri="{FF2B5EF4-FFF2-40B4-BE49-F238E27FC236}">
                <a16:creationId xmlns:a16="http://schemas.microsoft.com/office/drawing/2014/main" id="{87B91454-7CBB-4E6E-18EA-F383CD18DA81}"/>
              </a:ext>
            </a:extLst>
          </p:cNvPr>
          <p:cNvCxnSpPr>
            <a:cxnSpLocks/>
            <a:stCxn id="18" idx="1"/>
            <a:endCxn id="92" idx="0"/>
          </p:cNvCxnSpPr>
          <p:nvPr/>
        </p:nvCxnSpPr>
        <p:spPr>
          <a:xfrm rot="10800000" flipV="1">
            <a:off x="8993653" y="34180644"/>
            <a:ext cx="1146257" cy="58528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8" name="Tabela 207">
            <a:extLst>
              <a:ext uri="{FF2B5EF4-FFF2-40B4-BE49-F238E27FC236}">
                <a16:creationId xmlns:a16="http://schemas.microsoft.com/office/drawing/2014/main" id="{CE0B445A-EC2D-E1C2-F23A-9FEFA6A3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06457"/>
              </p:ext>
            </p:extLst>
          </p:nvPr>
        </p:nvGraphicFramePr>
        <p:xfrm>
          <a:off x="16860328" y="19531228"/>
          <a:ext cx="4699402" cy="69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701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49701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690111">
                <a:tc>
                  <a:txBody>
                    <a:bodyPr/>
                    <a:lstStyle/>
                    <a:p>
                      <a:pPr algn="ctr"/>
                      <a:r>
                        <a:rPr lang="pt-BR" sz="3800" dirty="0">
                          <a:solidFill>
                            <a:schemeClr val="tx1"/>
                          </a:solidFill>
                        </a:rPr>
                        <a:t>VIMS</a:t>
                      </a:r>
                    </a:p>
                  </a:txBody>
                  <a:tcPr marL="91439" marR="91439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800" dirty="0">
                          <a:solidFill>
                            <a:schemeClr val="tx1"/>
                          </a:solidFill>
                        </a:rPr>
                        <a:t>DYNAMOX</a:t>
                      </a:r>
                    </a:p>
                  </a:txBody>
                  <a:tcPr marL="91439" marR="91439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pic>
        <p:nvPicPr>
          <p:cNvPr id="234" name="Imagem 233" descr="Diagrama, Esquemático&#10;&#10;Descrição gerada automaticamente">
            <a:extLst>
              <a:ext uri="{FF2B5EF4-FFF2-40B4-BE49-F238E27FC236}">
                <a16:creationId xmlns:a16="http://schemas.microsoft.com/office/drawing/2014/main" id="{807169B0-FC3A-E71C-4D39-A8A617D28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736" y="31240839"/>
            <a:ext cx="4661761" cy="3161691"/>
          </a:xfrm>
          <a:prstGeom prst="rect">
            <a:avLst/>
          </a:prstGeom>
        </p:spPr>
      </p:pic>
      <p:cxnSp>
        <p:nvCxnSpPr>
          <p:cNvPr id="259" name="Conector: Angulado 258">
            <a:extLst>
              <a:ext uri="{FF2B5EF4-FFF2-40B4-BE49-F238E27FC236}">
                <a16:creationId xmlns:a16="http://schemas.microsoft.com/office/drawing/2014/main" id="{F7CC70C2-C827-B525-CE03-21B716268215}"/>
              </a:ext>
            </a:extLst>
          </p:cNvPr>
          <p:cNvCxnSpPr>
            <a:cxnSpLocks/>
            <a:stCxn id="18" idx="3"/>
            <a:endCxn id="234" idx="1"/>
          </p:cNvCxnSpPr>
          <p:nvPr/>
        </p:nvCxnSpPr>
        <p:spPr>
          <a:xfrm flipV="1">
            <a:off x="14260916" y="32821684"/>
            <a:ext cx="4921815" cy="1358957"/>
          </a:xfrm>
          <a:prstGeom prst="bentConnector3">
            <a:avLst>
              <a:gd name="adj1" fmla="val 73322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tângulo: Cantos Arredondados 291">
            <a:extLst>
              <a:ext uri="{FF2B5EF4-FFF2-40B4-BE49-F238E27FC236}">
                <a16:creationId xmlns:a16="http://schemas.microsoft.com/office/drawing/2014/main" id="{F2A7151C-A6D3-BFCB-8C27-340E0BB26040}"/>
              </a:ext>
            </a:extLst>
          </p:cNvPr>
          <p:cNvSpPr/>
          <p:nvPr/>
        </p:nvSpPr>
        <p:spPr>
          <a:xfrm>
            <a:off x="14129" y="9326974"/>
            <a:ext cx="26986068" cy="154339"/>
          </a:xfrm>
          <a:prstGeom prst="roundRect">
            <a:avLst>
              <a:gd name="adj" fmla="val 28638"/>
            </a:avLst>
          </a:prstGeom>
          <a:solidFill>
            <a:srgbClr val="FFC000"/>
          </a:solidFill>
          <a:scene3d>
            <a:camera prst="perspectiveFront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3" name="CaixaDeTexto 292">
            <a:extLst>
              <a:ext uri="{FF2B5EF4-FFF2-40B4-BE49-F238E27FC236}">
                <a16:creationId xmlns:a16="http://schemas.microsoft.com/office/drawing/2014/main" id="{B2B1EB37-5CE8-B740-7949-95A296A488E2}"/>
              </a:ext>
            </a:extLst>
          </p:cNvPr>
          <p:cNvSpPr txBox="1"/>
          <p:nvPr/>
        </p:nvSpPr>
        <p:spPr>
          <a:xfrm>
            <a:off x="-34153" y="18319103"/>
            <a:ext cx="26986068" cy="95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1" dirty="0">
                <a:latin typeface="Agency FB" panose="020B0503020202020204" pitchFamily="34" charset="0"/>
              </a:rPr>
              <a:t>New Online Data </a:t>
            </a:r>
            <a:r>
              <a:rPr lang="pt-BR" sz="5401" dirty="0" err="1">
                <a:latin typeface="Agency FB" panose="020B0503020202020204" pitchFamily="34" charset="0"/>
              </a:rPr>
              <a:t>Collect</a:t>
            </a:r>
            <a:endParaRPr lang="pt-BR" sz="5401" dirty="0">
              <a:latin typeface="Agency FB" panose="020B0503020202020204" pitchFamily="34" charset="0"/>
            </a:endParaRPr>
          </a:p>
        </p:txBody>
      </p:sp>
      <p:sp>
        <p:nvSpPr>
          <p:cNvPr id="311" name="Retângulo: Cantos Arredondados 310">
            <a:extLst>
              <a:ext uri="{FF2B5EF4-FFF2-40B4-BE49-F238E27FC236}">
                <a16:creationId xmlns:a16="http://schemas.microsoft.com/office/drawing/2014/main" id="{E03B2462-C4BC-F598-26FC-A8BA02B9D3A1}"/>
              </a:ext>
            </a:extLst>
          </p:cNvPr>
          <p:cNvSpPr/>
          <p:nvPr/>
        </p:nvSpPr>
        <p:spPr>
          <a:xfrm>
            <a:off x="14319" y="29953814"/>
            <a:ext cx="27090771" cy="161258"/>
          </a:xfrm>
          <a:prstGeom prst="roundRect">
            <a:avLst>
              <a:gd name="adj" fmla="val 28638"/>
            </a:avLst>
          </a:prstGeom>
          <a:solidFill>
            <a:srgbClr val="FFC000"/>
          </a:solidFill>
          <a:scene3d>
            <a:camera prst="perspectiveFront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380CDA1A-35FF-EC29-828D-BEE9FA4A8C5E}"/>
              </a:ext>
            </a:extLst>
          </p:cNvPr>
          <p:cNvSpPr txBox="1"/>
          <p:nvPr/>
        </p:nvSpPr>
        <p:spPr>
          <a:xfrm>
            <a:off x="-26880" y="37895071"/>
            <a:ext cx="2699694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Component Life Projection</a:t>
            </a:r>
            <a:endParaRPr lang="pt-BR" sz="5401" dirty="0">
              <a:latin typeface="Agency FB" panose="020B0503020202020204" pitchFamily="34" charset="0"/>
            </a:endParaRPr>
          </a:p>
        </p:txBody>
      </p:sp>
      <p:sp>
        <p:nvSpPr>
          <p:cNvPr id="314" name="Retângulo: Cantos Arredondados 313">
            <a:extLst>
              <a:ext uri="{FF2B5EF4-FFF2-40B4-BE49-F238E27FC236}">
                <a16:creationId xmlns:a16="http://schemas.microsoft.com/office/drawing/2014/main" id="{0EE0B042-AA9B-7430-5352-CFFDA3A9C569}"/>
              </a:ext>
            </a:extLst>
          </p:cNvPr>
          <p:cNvSpPr/>
          <p:nvPr/>
        </p:nvSpPr>
        <p:spPr>
          <a:xfrm>
            <a:off x="83293" y="37768269"/>
            <a:ext cx="27090771" cy="161258"/>
          </a:xfrm>
          <a:prstGeom prst="roundRect">
            <a:avLst>
              <a:gd name="adj" fmla="val 28638"/>
            </a:avLst>
          </a:prstGeom>
          <a:solidFill>
            <a:srgbClr val="FFC000"/>
          </a:solidFill>
          <a:scene3d>
            <a:camera prst="perspectiveFront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15" name="Tabela 204">
            <a:extLst>
              <a:ext uri="{FF2B5EF4-FFF2-40B4-BE49-F238E27FC236}">
                <a16:creationId xmlns:a16="http://schemas.microsoft.com/office/drawing/2014/main" id="{6037ABAF-29D7-CE7E-9EB3-43D3C4B62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37397"/>
              </p:ext>
            </p:extLst>
          </p:nvPr>
        </p:nvGraphicFramePr>
        <p:xfrm>
          <a:off x="15182297" y="24538873"/>
          <a:ext cx="6374569" cy="94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64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500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9448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Shell </a:t>
                      </a: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25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30" name="Tabela 204">
            <a:extLst>
              <a:ext uri="{FF2B5EF4-FFF2-40B4-BE49-F238E27FC236}">
                <a16:creationId xmlns:a16="http://schemas.microsoft.com/office/drawing/2014/main" id="{08550F68-170C-83FF-5A7C-49467E2A6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1909"/>
              </p:ext>
            </p:extLst>
          </p:nvPr>
        </p:nvGraphicFramePr>
        <p:xfrm>
          <a:off x="15182299" y="25570723"/>
          <a:ext cx="6374569" cy="94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64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500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9448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Final Drive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pic>
        <p:nvPicPr>
          <p:cNvPr id="33" name="Picture 38">
            <a:extLst>
              <a:ext uri="{FF2B5EF4-FFF2-40B4-BE49-F238E27FC236}">
                <a16:creationId xmlns:a16="http://schemas.microsoft.com/office/drawing/2014/main" id="{F576D8A9-2A8A-73B7-D48A-5BC5229B0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9686" y="4331228"/>
            <a:ext cx="2896087" cy="2161584"/>
          </a:xfrm>
          <a:prstGeom prst="rect">
            <a:avLst/>
          </a:prstGeom>
        </p:spPr>
      </p:pic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436FF0FD-36BE-0BDC-92DF-C3C8894923FF}"/>
              </a:ext>
            </a:extLst>
          </p:cNvPr>
          <p:cNvSpPr/>
          <p:nvPr/>
        </p:nvSpPr>
        <p:spPr>
          <a:xfrm>
            <a:off x="14129" y="3150512"/>
            <a:ext cx="26986068" cy="140306"/>
          </a:xfrm>
          <a:prstGeom prst="roundRect">
            <a:avLst>
              <a:gd name="adj" fmla="val 28638"/>
            </a:avLst>
          </a:prstGeom>
          <a:solidFill>
            <a:srgbClr val="FFC000"/>
          </a:solidFill>
          <a:scene3d>
            <a:camera prst="perspectiveFront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E153025-33C5-EB4E-6BB0-6ADC2C2593F8}"/>
              </a:ext>
            </a:extLst>
          </p:cNvPr>
          <p:cNvSpPr txBox="1"/>
          <p:nvPr/>
        </p:nvSpPr>
        <p:spPr>
          <a:xfrm>
            <a:off x="3" y="3170482"/>
            <a:ext cx="26986068" cy="95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1" dirty="0" err="1">
                <a:latin typeface="Agency FB" panose="020B0503020202020204" pitchFamily="34" charset="0"/>
              </a:rPr>
              <a:t>Condition</a:t>
            </a:r>
            <a:r>
              <a:rPr lang="pt-BR" sz="5401" dirty="0">
                <a:latin typeface="Agency FB" panose="020B0503020202020204" pitchFamily="34" charset="0"/>
              </a:rPr>
              <a:t> </a:t>
            </a:r>
            <a:r>
              <a:rPr lang="pt-BR" sz="5401" dirty="0" err="1">
                <a:latin typeface="Agency FB" panose="020B0503020202020204" pitchFamily="34" charset="0"/>
              </a:rPr>
              <a:t>Monitoring</a:t>
            </a:r>
            <a:r>
              <a:rPr lang="pt-BR" sz="5401" dirty="0">
                <a:latin typeface="Agency FB" panose="020B0503020202020204" pitchFamily="34" charset="0"/>
              </a:rPr>
              <a:t> Management </a:t>
            </a:r>
            <a:r>
              <a:rPr lang="pt-BR" sz="5401" dirty="0" err="1">
                <a:latin typeface="Agency FB" panose="020B0503020202020204" pitchFamily="34" charset="0"/>
              </a:rPr>
              <a:t>Process</a:t>
            </a:r>
            <a:r>
              <a:rPr lang="pt-BR" sz="5401" dirty="0">
                <a:latin typeface="Agency FB" panose="020B0503020202020204" pitchFamily="34" charset="0"/>
              </a:rPr>
              <a:t> for </a:t>
            </a:r>
            <a:r>
              <a:rPr lang="pt-BR" sz="5401" dirty="0" err="1">
                <a:latin typeface="Agency FB" panose="020B0503020202020204" pitchFamily="34" charset="0"/>
              </a:rPr>
              <a:t>Lift</a:t>
            </a:r>
            <a:r>
              <a:rPr lang="pt-BR" sz="5401" dirty="0">
                <a:latin typeface="Agency FB" panose="020B0503020202020204" pitchFamily="34" charset="0"/>
              </a:rPr>
              <a:t> </a:t>
            </a:r>
            <a:r>
              <a:rPr lang="pt-BR" sz="5401" dirty="0" err="1">
                <a:latin typeface="Agency FB" panose="020B0503020202020204" pitchFamily="34" charset="0"/>
              </a:rPr>
              <a:t>Cylinder</a:t>
            </a:r>
            <a:r>
              <a:rPr lang="pt-BR" sz="5401" dirty="0">
                <a:latin typeface="Agency FB" panose="020B0503020202020204" pitchFamily="34" charset="0"/>
              </a:rPr>
              <a:t> (Best </a:t>
            </a:r>
            <a:r>
              <a:rPr lang="pt-BR" sz="5401" dirty="0" err="1">
                <a:latin typeface="Agency FB" panose="020B0503020202020204" pitchFamily="34" charset="0"/>
              </a:rPr>
              <a:t>Practices</a:t>
            </a:r>
            <a:r>
              <a:rPr lang="pt-BR" sz="5401" dirty="0">
                <a:latin typeface="Agency FB" panose="020B0503020202020204" pitchFamily="34" charset="0"/>
              </a:rPr>
              <a:t>)</a:t>
            </a:r>
          </a:p>
        </p:txBody>
      </p:sp>
      <p:pic>
        <p:nvPicPr>
          <p:cNvPr id="36" name="Picture 29">
            <a:extLst>
              <a:ext uri="{FF2B5EF4-FFF2-40B4-BE49-F238E27FC236}">
                <a16:creationId xmlns:a16="http://schemas.microsoft.com/office/drawing/2014/main" id="{98997E0C-8E2C-42F4-B2D5-8151F90DB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562" y="5661835"/>
            <a:ext cx="5509417" cy="3413807"/>
          </a:xfrm>
          <a:prstGeom prst="rect">
            <a:avLst/>
          </a:prstGeom>
        </p:spPr>
      </p:pic>
      <p:pic>
        <p:nvPicPr>
          <p:cNvPr id="37" name="Picture 28">
            <a:extLst>
              <a:ext uri="{FF2B5EF4-FFF2-40B4-BE49-F238E27FC236}">
                <a16:creationId xmlns:a16="http://schemas.microsoft.com/office/drawing/2014/main" id="{0FDFF2D0-622A-5751-37AB-0A8726C3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19" y="4316492"/>
            <a:ext cx="3159760" cy="2157728"/>
          </a:xfrm>
          <a:prstGeom prst="rect">
            <a:avLst/>
          </a:prstGeom>
        </p:spPr>
      </p:pic>
      <p:pic>
        <p:nvPicPr>
          <p:cNvPr id="38" name="Picture 9">
            <a:extLst>
              <a:ext uri="{FF2B5EF4-FFF2-40B4-BE49-F238E27FC236}">
                <a16:creationId xmlns:a16="http://schemas.microsoft.com/office/drawing/2014/main" id="{04A48DE6-9BC0-A541-B39E-F0116B1B7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3206" y="4165584"/>
            <a:ext cx="7420773" cy="1533179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B788835F-C30B-0A80-D2B4-BCF29B4225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3207" y="5900836"/>
            <a:ext cx="2270481" cy="1582258"/>
          </a:xfrm>
          <a:prstGeom prst="rect">
            <a:avLst/>
          </a:prstGeom>
        </p:spPr>
      </p:pic>
      <p:pic>
        <p:nvPicPr>
          <p:cNvPr id="40" name="Picture 11">
            <a:extLst>
              <a:ext uri="{FF2B5EF4-FFF2-40B4-BE49-F238E27FC236}">
                <a16:creationId xmlns:a16="http://schemas.microsoft.com/office/drawing/2014/main" id="{3936D411-1ECB-B3B7-B25F-3972A0AD63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01" b="8865"/>
          <a:stretch/>
        </p:blipFill>
        <p:spPr bwMode="auto">
          <a:xfrm>
            <a:off x="21792724" y="5843482"/>
            <a:ext cx="2389567" cy="1651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8B944BE4-54CE-1F5C-1AAD-05057B3EB2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4623" y="5846402"/>
            <a:ext cx="2389354" cy="1680929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A387CEB3-5D79-DC21-9A36-77A9E8D50917}"/>
              </a:ext>
            </a:extLst>
          </p:cNvPr>
          <p:cNvSpPr txBox="1"/>
          <p:nvPr/>
        </p:nvSpPr>
        <p:spPr>
          <a:xfrm>
            <a:off x="304781" y="6236487"/>
            <a:ext cx="3194307" cy="2678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hottest points of the cylinders were captured by the camera and it was observed that the lifting cylinder l/d of the boom has a temperature of 5° c above the lifting cylinder l/e (Figure 7).</a:t>
            </a:r>
            <a:endParaRPr lang="pt-BR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394A2EB-F54E-547D-11D4-DBBDCC09905B}"/>
              </a:ext>
            </a:extLst>
          </p:cNvPr>
          <p:cNvSpPr txBox="1"/>
          <p:nvPr/>
        </p:nvSpPr>
        <p:spPr>
          <a:xfrm>
            <a:off x="10916802" y="6638075"/>
            <a:ext cx="28960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7.  Thermographic image indicating a 5° c difference between the hottest points of the boom lift cylinders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32788D7-9FD1-D89D-2B0F-FA71A28D6504}"/>
              </a:ext>
            </a:extLst>
          </p:cNvPr>
          <p:cNvSpPr txBox="1"/>
          <p:nvPr/>
        </p:nvSpPr>
        <p:spPr>
          <a:xfrm>
            <a:off x="19113505" y="7657735"/>
            <a:ext cx="76874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this study, it was possible see the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effectiviness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using this process to indicate possible internal oil leakage by the cylinder seal assembly. The Remanufacturing Center confirmed the issues with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cylinder.  Removing the cylinder based on the thermography along with the other tests was shown to be the proper course of action.</a:t>
            </a:r>
            <a:endParaRPr lang="pt-BR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06A71F2-E4FD-3621-0036-625D058F3034}"/>
              </a:ext>
            </a:extLst>
          </p:cNvPr>
          <p:cNvSpPr txBox="1"/>
          <p:nvPr/>
        </p:nvSpPr>
        <p:spPr>
          <a:xfrm>
            <a:off x="4353751" y="4214643"/>
            <a:ext cx="56592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thermography on the EH3201, a thermal differential was identified in the boom cylinder on the right side, as can be seen in Figure 6a with a temperature differential of 4.7°C in relation to the left side.</a:t>
            </a:r>
            <a:endParaRPr lang="pt-BR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E0E63DA-00CB-489F-0E73-A2F876D71D9A}"/>
              </a:ext>
            </a:extLst>
          </p:cNvPr>
          <p:cNvCxnSpPr>
            <a:cxnSpLocks/>
            <a:stCxn id="53" idx="3"/>
            <a:endCxn id="39" idx="1"/>
          </p:cNvCxnSpPr>
          <p:nvPr/>
        </p:nvCxnSpPr>
        <p:spPr>
          <a:xfrm flipV="1">
            <a:off x="14186006" y="6691959"/>
            <a:ext cx="5067197" cy="50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FAC5F49-CE95-0FEB-C86E-3F6F2AF544C7}"/>
              </a:ext>
            </a:extLst>
          </p:cNvPr>
          <p:cNvSpPr txBox="1"/>
          <p:nvPr/>
        </p:nvSpPr>
        <p:spPr>
          <a:xfrm>
            <a:off x="10687053" y="8417868"/>
            <a:ext cx="318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latin typeface="Agency FB" panose="020B0503020202020204" pitchFamily="34" charset="0"/>
              </a:rPr>
              <a:t>Field </a:t>
            </a:r>
            <a:r>
              <a:rPr lang="pt-BR" sz="4000" b="1" dirty="0" err="1">
                <a:latin typeface="Agency FB" panose="020B0503020202020204" pitchFamily="34" charset="0"/>
              </a:rPr>
              <a:t>Condition</a:t>
            </a:r>
            <a:endParaRPr lang="pt-BR" sz="4000" b="1" dirty="0">
              <a:latin typeface="Agency FB" panose="020B05030202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8FB448E-59F2-1726-FEF8-A296C5CF5123}"/>
              </a:ext>
            </a:extLst>
          </p:cNvPr>
          <p:cNvSpPr txBox="1"/>
          <p:nvPr/>
        </p:nvSpPr>
        <p:spPr>
          <a:xfrm>
            <a:off x="15628808" y="5320155"/>
            <a:ext cx="34568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After disassembly in </a:t>
            </a:r>
            <a:r>
              <a:rPr lang="en-US" sz="4000" b="1" dirty="0" err="1">
                <a:latin typeface="Agency FB" panose="020B0503020202020204" pitchFamily="34" charset="0"/>
              </a:rPr>
              <a:t>wharehouse</a:t>
            </a:r>
            <a:endParaRPr lang="pt-BR" sz="4000" b="1" dirty="0">
              <a:latin typeface="Agency FB" panose="020B0503020202020204" pitchFamily="34" charset="0"/>
            </a:endParaRPr>
          </a:p>
        </p:txBody>
      </p:sp>
      <p:sp>
        <p:nvSpPr>
          <p:cNvPr id="72" name="Seta: para a Direita Listrada 71">
            <a:extLst>
              <a:ext uri="{FF2B5EF4-FFF2-40B4-BE49-F238E27FC236}">
                <a16:creationId xmlns:a16="http://schemas.microsoft.com/office/drawing/2014/main" id="{9106A3F6-01CD-091F-FE16-346C6E548232}"/>
              </a:ext>
            </a:extLst>
          </p:cNvPr>
          <p:cNvSpPr/>
          <p:nvPr/>
        </p:nvSpPr>
        <p:spPr>
          <a:xfrm>
            <a:off x="10969289" y="24233868"/>
            <a:ext cx="226808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Seta: para a Direita Listrada 73">
            <a:extLst>
              <a:ext uri="{FF2B5EF4-FFF2-40B4-BE49-F238E27FC236}">
                <a16:creationId xmlns:a16="http://schemas.microsoft.com/office/drawing/2014/main" id="{5E1FA8E6-69EF-B36C-717A-4F41177F8EC2}"/>
              </a:ext>
            </a:extLst>
          </p:cNvPr>
          <p:cNvSpPr/>
          <p:nvPr/>
        </p:nvSpPr>
        <p:spPr>
          <a:xfrm>
            <a:off x="21698954" y="21418908"/>
            <a:ext cx="1406143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Seta: para a Direita Listrada 74">
            <a:extLst>
              <a:ext uri="{FF2B5EF4-FFF2-40B4-BE49-F238E27FC236}">
                <a16:creationId xmlns:a16="http://schemas.microsoft.com/office/drawing/2014/main" id="{1617D7EC-B6B2-BDDD-B832-4B2E1F5706BE}"/>
              </a:ext>
            </a:extLst>
          </p:cNvPr>
          <p:cNvSpPr/>
          <p:nvPr/>
        </p:nvSpPr>
        <p:spPr>
          <a:xfrm>
            <a:off x="23322879" y="21734617"/>
            <a:ext cx="1406143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Seta: para a Direita Listrada 75">
            <a:extLst>
              <a:ext uri="{FF2B5EF4-FFF2-40B4-BE49-F238E27FC236}">
                <a16:creationId xmlns:a16="http://schemas.microsoft.com/office/drawing/2014/main" id="{285A2DD6-F610-80D4-D038-10A3FF9AB04D}"/>
              </a:ext>
            </a:extLst>
          </p:cNvPr>
          <p:cNvSpPr/>
          <p:nvPr/>
        </p:nvSpPr>
        <p:spPr>
          <a:xfrm rot="5400000">
            <a:off x="25308022" y="24025488"/>
            <a:ext cx="2058732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Seta: para a Direita Listrada 77">
            <a:extLst>
              <a:ext uri="{FF2B5EF4-FFF2-40B4-BE49-F238E27FC236}">
                <a16:creationId xmlns:a16="http://schemas.microsoft.com/office/drawing/2014/main" id="{55A8369D-6B8B-3C9B-D324-844653CACBF9}"/>
              </a:ext>
            </a:extLst>
          </p:cNvPr>
          <p:cNvSpPr/>
          <p:nvPr/>
        </p:nvSpPr>
        <p:spPr>
          <a:xfrm rot="5400000">
            <a:off x="24639603" y="25172001"/>
            <a:ext cx="208974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Fluxograma: Conector 87">
            <a:extLst>
              <a:ext uri="{FF2B5EF4-FFF2-40B4-BE49-F238E27FC236}">
                <a16:creationId xmlns:a16="http://schemas.microsoft.com/office/drawing/2014/main" id="{9DD5D25C-FB73-AF67-BCF6-D81544A67004}"/>
              </a:ext>
            </a:extLst>
          </p:cNvPr>
          <p:cNvSpPr/>
          <p:nvPr/>
        </p:nvSpPr>
        <p:spPr>
          <a:xfrm>
            <a:off x="2055053" y="19883499"/>
            <a:ext cx="9069369" cy="8913067"/>
          </a:xfrm>
          <a:prstGeom prst="flowChartConnector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8" name="Imagem 317" descr="Uma imagem contendo escuro, voando, grande, luz&#10;&#10;Descrição gerada automaticamente">
            <a:extLst>
              <a:ext uri="{FF2B5EF4-FFF2-40B4-BE49-F238E27FC236}">
                <a16:creationId xmlns:a16="http://schemas.microsoft.com/office/drawing/2014/main" id="{71025BFD-33F6-50E5-3AF6-256148C7807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r="1363" b="10626"/>
          <a:stretch/>
        </p:blipFill>
        <p:spPr>
          <a:xfrm rot="19147682">
            <a:off x="9492621" y="22627659"/>
            <a:ext cx="2755149" cy="1918488"/>
          </a:xfrm>
          <a:prstGeom prst="rect">
            <a:avLst/>
          </a:prstGeom>
        </p:spPr>
      </p:pic>
      <p:pic>
        <p:nvPicPr>
          <p:cNvPr id="7" name="Imagem 6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2BB1EF85-BF9E-134A-0160-197DCC739A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194">
            <a:off x="5452514" y="19233637"/>
            <a:ext cx="2592722" cy="2419457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D05F80D-A881-7656-0C08-CE9CD730E3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8594">
            <a:off x="3267251" y="18922542"/>
            <a:ext cx="2865834" cy="2553263"/>
          </a:xfrm>
          <a:prstGeom prst="rect">
            <a:avLst/>
          </a:prstGeom>
        </p:spPr>
      </p:pic>
      <p:pic>
        <p:nvPicPr>
          <p:cNvPr id="12" name="Imagem 11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7E97F1F-BCB4-ECE7-9065-5BEC169C85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959">
            <a:off x="7599958" y="19916626"/>
            <a:ext cx="3062064" cy="2346876"/>
          </a:xfrm>
          <a:prstGeom prst="rect">
            <a:avLst/>
          </a:prstGeom>
        </p:spPr>
      </p:pic>
      <p:pic>
        <p:nvPicPr>
          <p:cNvPr id="16" name="Imagem 15" descr="Uma imagem contendo relógio&#10;&#10;Descrição gerada automaticamente">
            <a:extLst>
              <a:ext uri="{FF2B5EF4-FFF2-40B4-BE49-F238E27FC236}">
                <a16:creationId xmlns:a16="http://schemas.microsoft.com/office/drawing/2014/main" id="{B95940B5-49B3-9A05-2568-F61A03F6F2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" y="20836175"/>
            <a:ext cx="1817504" cy="2546518"/>
          </a:xfrm>
          <a:prstGeom prst="rect">
            <a:avLst/>
          </a:prstGeom>
        </p:spPr>
      </p:pic>
      <p:pic>
        <p:nvPicPr>
          <p:cNvPr id="82" name="Imagem 81" descr="Uma imagem contendo objeto, mesa, telefone, deitado&#10;&#10;Descrição gerada automaticamente">
            <a:extLst>
              <a:ext uri="{FF2B5EF4-FFF2-40B4-BE49-F238E27FC236}">
                <a16:creationId xmlns:a16="http://schemas.microsoft.com/office/drawing/2014/main" id="{0B026C26-1C0C-9200-885A-28E7E92EBA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" y="24218549"/>
            <a:ext cx="2969193" cy="2829068"/>
          </a:xfrm>
          <a:prstGeom prst="rect">
            <a:avLst/>
          </a:prstGeom>
        </p:spPr>
      </p:pic>
      <p:pic>
        <p:nvPicPr>
          <p:cNvPr id="84" name="Imagem 83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11115C0A-EE6D-E6B6-EE2F-B567C128F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76" y="26423457"/>
            <a:ext cx="4448367" cy="2895305"/>
          </a:xfrm>
          <a:prstGeom prst="rect">
            <a:avLst/>
          </a:prstGeom>
        </p:spPr>
      </p:pic>
      <p:graphicFrame>
        <p:nvGraphicFramePr>
          <p:cNvPr id="91" name="Tabela 204">
            <a:extLst>
              <a:ext uri="{FF2B5EF4-FFF2-40B4-BE49-F238E27FC236}">
                <a16:creationId xmlns:a16="http://schemas.microsoft.com/office/drawing/2014/main" id="{530EDD07-728E-49DD-791F-1B2D6ACD1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53853"/>
              </p:ext>
            </p:extLst>
          </p:nvPr>
        </p:nvGraphicFramePr>
        <p:xfrm>
          <a:off x="15182299" y="26639023"/>
          <a:ext cx="6374569" cy="1561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64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500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156161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Swing Gear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N/D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A16EDCB2-4BBB-474B-7035-A84DC6BB141E}"/>
              </a:ext>
            </a:extLst>
          </p:cNvPr>
          <p:cNvGrpSpPr/>
          <p:nvPr/>
        </p:nvGrpSpPr>
        <p:grpSpPr>
          <a:xfrm>
            <a:off x="13231130" y="18565759"/>
            <a:ext cx="8333754" cy="9446958"/>
            <a:chOff x="11635791" y="9689025"/>
            <a:chExt cx="8333756" cy="9446957"/>
          </a:xfrm>
        </p:grpSpPr>
        <p:pic>
          <p:nvPicPr>
            <p:cNvPr id="210" name="Imagem 209" descr="Tela de um aparelho eletrônico&#10;&#10;Descrição gerada automaticamente com confiança média">
              <a:extLst>
                <a:ext uri="{FF2B5EF4-FFF2-40B4-BE49-F238E27FC236}">
                  <a16:creationId xmlns:a16="http://schemas.microsoft.com/office/drawing/2014/main" id="{1BCE2B7C-0AEF-4FAE-7721-6C86135AA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08" t="14021" r="19691" b="14481"/>
            <a:stretch/>
          </p:blipFill>
          <p:spPr>
            <a:xfrm>
              <a:off x="18354658" y="9689025"/>
              <a:ext cx="858754" cy="913969"/>
            </a:xfrm>
            <a:prstGeom prst="rect">
              <a:avLst/>
            </a:prstGeom>
          </p:spPr>
        </p:pic>
        <p:pic>
          <p:nvPicPr>
            <p:cNvPr id="212" name="Imagem 211" descr="Logotipo&#10;&#10;Descrição gerada automaticamente">
              <a:extLst>
                <a:ext uri="{FF2B5EF4-FFF2-40B4-BE49-F238E27FC236}">
                  <a16:creationId xmlns:a16="http://schemas.microsoft.com/office/drawing/2014/main" id="{AC08C90A-2435-1793-7FE6-7792ED44D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" t="10025" r="6502" b="9064"/>
            <a:stretch/>
          </p:blipFill>
          <p:spPr>
            <a:xfrm>
              <a:off x="15936980" y="9819136"/>
              <a:ext cx="1024626" cy="692396"/>
            </a:xfrm>
            <a:prstGeom prst="rect">
              <a:avLst/>
            </a:prstGeom>
          </p:spPr>
        </p:pic>
        <p:pic>
          <p:nvPicPr>
            <p:cNvPr id="317" name="Imagem 316" descr="Uma imagem contendo escuro, voando, grande, luz&#10;&#10;Descrição gerada automaticamente">
              <a:extLst>
                <a:ext uri="{FF2B5EF4-FFF2-40B4-BE49-F238E27FC236}">
                  <a16:creationId xmlns:a16="http://schemas.microsoft.com/office/drawing/2014/main" id="{8A988FA9-1C90-0A81-13F3-4FCB2D68E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77" r="1363" b="10626"/>
            <a:stretch/>
          </p:blipFill>
          <p:spPr>
            <a:xfrm>
              <a:off x="12120827" y="15710703"/>
              <a:ext cx="1220743" cy="801142"/>
            </a:xfrm>
            <a:prstGeom prst="rect">
              <a:avLst/>
            </a:prstGeom>
          </p:spPr>
        </p:pic>
        <p:pic>
          <p:nvPicPr>
            <p:cNvPr id="21" name="Imagem 20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180ABE2-EF7A-9454-A2D1-88BF80B0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2282" y="11371126"/>
              <a:ext cx="1579288" cy="1096172"/>
            </a:xfrm>
            <a:prstGeom prst="rect">
              <a:avLst/>
            </a:prstGeom>
          </p:spPr>
        </p:pic>
        <p:pic>
          <p:nvPicPr>
            <p:cNvPr id="23" name="Imagem 22" descr="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7C01B961-74B3-0DBB-A296-707AB76A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85" y="12499753"/>
              <a:ext cx="1395385" cy="992709"/>
            </a:xfrm>
            <a:prstGeom prst="rect">
              <a:avLst/>
            </a:prstGeom>
          </p:spPr>
        </p:pic>
        <p:pic>
          <p:nvPicPr>
            <p:cNvPr id="27" name="Imagem 26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DC89503-23D4-3B4E-F847-4E78C6839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6846" y="13443883"/>
              <a:ext cx="1424724" cy="1042211"/>
            </a:xfrm>
            <a:prstGeom prst="rect">
              <a:avLst/>
            </a:prstGeom>
          </p:spPr>
        </p:pic>
        <p:pic>
          <p:nvPicPr>
            <p:cNvPr id="29" name="Imagem 28" descr="Uma imagem contendo relógio&#10;&#10;Descrição gerada automaticamente">
              <a:extLst>
                <a:ext uri="{FF2B5EF4-FFF2-40B4-BE49-F238E27FC236}">
                  <a16:creationId xmlns:a16="http://schemas.microsoft.com/office/drawing/2014/main" id="{D24C6985-070D-5FE4-ECD2-49B3D7CF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0090" y="14521771"/>
              <a:ext cx="830325" cy="1096454"/>
            </a:xfrm>
            <a:prstGeom prst="rect">
              <a:avLst/>
            </a:prstGeom>
          </p:spPr>
        </p:pic>
        <p:pic>
          <p:nvPicPr>
            <p:cNvPr id="32" name="Imagem 31" descr="Uma imagem contendo objeto, mesa, telefone, deitado&#10;&#10;Descrição gerada automaticamente">
              <a:extLst>
                <a:ext uri="{FF2B5EF4-FFF2-40B4-BE49-F238E27FC236}">
                  <a16:creationId xmlns:a16="http://schemas.microsoft.com/office/drawing/2014/main" id="{29EC2572-D6F4-2D76-1F55-66E64A9C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8986" y="16444284"/>
              <a:ext cx="1412584" cy="1268501"/>
            </a:xfrm>
            <a:prstGeom prst="rect">
              <a:avLst/>
            </a:prstGeom>
          </p:spPr>
        </p:pic>
        <p:pic>
          <p:nvPicPr>
            <p:cNvPr id="106" name="Imagem 105" descr="Imagem de vídeo game&#10;&#10;Descrição gerada automaticamente com confiança média">
              <a:extLst>
                <a:ext uri="{FF2B5EF4-FFF2-40B4-BE49-F238E27FC236}">
                  <a16:creationId xmlns:a16="http://schemas.microsoft.com/office/drawing/2014/main" id="{CB7F05B7-79A0-4465-3EE6-E5D1F2C7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5791" y="17833607"/>
              <a:ext cx="1745782" cy="1302375"/>
            </a:xfrm>
            <a:prstGeom prst="rect">
              <a:avLst/>
            </a:prstGeom>
          </p:spPr>
        </p:pic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45C7997E-567E-8671-CD5E-1A44CD913767}"/>
                </a:ext>
              </a:extLst>
            </p:cNvPr>
            <p:cNvSpPr/>
            <p:nvPr/>
          </p:nvSpPr>
          <p:spPr>
            <a:xfrm>
              <a:off x="11686082" y="12473047"/>
              <a:ext cx="8275442" cy="5475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8C290E1F-2B9D-4C91-E6F0-72DB4E799041}"/>
                </a:ext>
              </a:extLst>
            </p:cNvPr>
            <p:cNvSpPr/>
            <p:nvPr/>
          </p:nvSpPr>
          <p:spPr>
            <a:xfrm>
              <a:off x="11694105" y="13501912"/>
              <a:ext cx="8275442" cy="728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5E461091-B6EF-0FB7-465D-9B5B263BE91D}"/>
                </a:ext>
              </a:extLst>
            </p:cNvPr>
            <p:cNvSpPr/>
            <p:nvPr/>
          </p:nvSpPr>
          <p:spPr>
            <a:xfrm>
              <a:off x="11694105" y="14543626"/>
              <a:ext cx="8275442" cy="5475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6EB6FDCB-1C7D-BD75-31CD-48047E7A3801}"/>
                </a:ext>
              </a:extLst>
            </p:cNvPr>
            <p:cNvSpPr/>
            <p:nvPr/>
          </p:nvSpPr>
          <p:spPr>
            <a:xfrm>
              <a:off x="11686082" y="15593846"/>
              <a:ext cx="8275442" cy="5475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>
              <a:extLst>
                <a:ext uri="{FF2B5EF4-FFF2-40B4-BE49-F238E27FC236}">
                  <a16:creationId xmlns:a16="http://schemas.microsoft.com/office/drawing/2014/main" id="{B734C3A4-66A0-802B-1B62-670BCE1D262B}"/>
                </a:ext>
              </a:extLst>
            </p:cNvPr>
            <p:cNvSpPr/>
            <p:nvPr/>
          </p:nvSpPr>
          <p:spPr>
            <a:xfrm>
              <a:off x="11686082" y="16623380"/>
              <a:ext cx="8275442" cy="5475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97973772-CB1E-8349-821F-2BC524FA4E9D}"/>
                </a:ext>
              </a:extLst>
            </p:cNvPr>
            <p:cNvSpPr/>
            <p:nvPr/>
          </p:nvSpPr>
          <p:spPr>
            <a:xfrm>
              <a:off x="11686082" y="17661844"/>
              <a:ext cx="8275442" cy="5475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9" name="Tabela 204">
            <a:extLst>
              <a:ext uri="{FF2B5EF4-FFF2-40B4-BE49-F238E27FC236}">
                <a16:creationId xmlns:a16="http://schemas.microsoft.com/office/drawing/2014/main" id="{B055DB1F-FC5A-C2BC-EDCE-89107485D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24963"/>
              </p:ext>
            </p:extLst>
          </p:nvPr>
        </p:nvGraphicFramePr>
        <p:xfrm>
          <a:off x="15179587" y="28312782"/>
          <a:ext cx="6374569" cy="1561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64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375003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156161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2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500" dirty="0" err="1">
                          <a:solidFill>
                            <a:schemeClr val="tx1"/>
                          </a:solidFill>
                        </a:rPr>
                        <a:t>Pump</a:t>
                      </a:r>
                      <a:endParaRPr lang="pt-BR" sz="25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N/D</a:t>
                      </a: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25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25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sp>
        <p:nvSpPr>
          <p:cNvPr id="121" name="Retângulo 120">
            <a:extLst>
              <a:ext uri="{FF2B5EF4-FFF2-40B4-BE49-F238E27FC236}">
                <a16:creationId xmlns:a16="http://schemas.microsoft.com/office/drawing/2014/main" id="{517677EA-1AF2-D292-E303-B1A1C035635E}"/>
              </a:ext>
            </a:extLst>
          </p:cNvPr>
          <p:cNvSpPr/>
          <p:nvPr/>
        </p:nvSpPr>
        <p:spPr>
          <a:xfrm>
            <a:off x="13281418" y="28232853"/>
            <a:ext cx="8275442" cy="54755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" name="Imagem 121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9D2195EA-06F3-8708-FD0F-F5A70818C0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758" y="28482691"/>
            <a:ext cx="1302621" cy="1087777"/>
          </a:xfrm>
          <a:prstGeom prst="rect">
            <a:avLst/>
          </a:prstGeom>
        </p:spPr>
      </p:pic>
      <p:sp>
        <p:nvSpPr>
          <p:cNvPr id="124" name="Seta: para a Direita Listrada 123">
            <a:extLst>
              <a:ext uri="{FF2B5EF4-FFF2-40B4-BE49-F238E27FC236}">
                <a16:creationId xmlns:a16="http://schemas.microsoft.com/office/drawing/2014/main" id="{4145F1AE-F3F0-B07B-70A4-047C5961C034}"/>
              </a:ext>
            </a:extLst>
          </p:cNvPr>
          <p:cNvSpPr/>
          <p:nvPr/>
        </p:nvSpPr>
        <p:spPr>
          <a:xfrm rot="5400000">
            <a:off x="22853088" y="28442677"/>
            <a:ext cx="208974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2FC9AAF5-FD5C-3377-B608-211CE094D9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9" y="32643500"/>
            <a:ext cx="1083733" cy="609598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D40EAE8-E3C5-DBFF-DE70-F14347601A9A}"/>
              </a:ext>
            </a:extLst>
          </p:cNvPr>
          <p:cNvSpPr/>
          <p:nvPr/>
        </p:nvSpPr>
        <p:spPr>
          <a:xfrm>
            <a:off x="10139909" y="32462342"/>
            <a:ext cx="4121007" cy="3436609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Imagem 68" descr="Logotipo&#10;&#10;Descrição gerada automaticamente">
            <a:extLst>
              <a:ext uri="{FF2B5EF4-FFF2-40B4-BE49-F238E27FC236}">
                <a16:creationId xmlns:a16="http://schemas.microsoft.com/office/drawing/2014/main" id="{57B6D2F7-3E85-9B8B-1C10-F3F75A6C87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872" y="32695857"/>
            <a:ext cx="745666" cy="446283"/>
          </a:xfrm>
          <a:prstGeom prst="rect">
            <a:avLst/>
          </a:prstGeom>
        </p:spPr>
      </p:pic>
      <p:pic>
        <p:nvPicPr>
          <p:cNvPr id="71" name="Imagem 70" descr="Uma imagem contendo Ícone&#10;&#10;Descrição gerada automaticamente">
            <a:extLst>
              <a:ext uri="{FF2B5EF4-FFF2-40B4-BE49-F238E27FC236}">
                <a16:creationId xmlns:a16="http://schemas.microsoft.com/office/drawing/2014/main" id="{E891F5DE-2D47-B335-DB60-06CC5E4DB8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090" y="35054325"/>
            <a:ext cx="956484" cy="702418"/>
          </a:xfrm>
          <a:prstGeom prst="rect">
            <a:avLst/>
          </a:prstGeom>
        </p:spPr>
      </p:pic>
      <p:pic>
        <p:nvPicPr>
          <p:cNvPr id="77" name="Imagem 76" descr="Uma imagem contendo no interior, pequeno, garrafa, quarto&#10;&#10;Descrição gerada automaticamente">
            <a:extLst>
              <a:ext uri="{FF2B5EF4-FFF2-40B4-BE49-F238E27FC236}">
                <a16:creationId xmlns:a16="http://schemas.microsoft.com/office/drawing/2014/main" id="{7C13A147-D860-279A-ABD5-4F7B8AC737A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15730" r="5932" b="22797"/>
          <a:stretch/>
        </p:blipFill>
        <p:spPr>
          <a:xfrm>
            <a:off x="10465208" y="33138056"/>
            <a:ext cx="3467906" cy="1916269"/>
          </a:xfrm>
          <a:prstGeom prst="rect">
            <a:avLst/>
          </a:prstGeom>
        </p:spPr>
      </p:pic>
      <p:pic>
        <p:nvPicPr>
          <p:cNvPr id="85" name="Imagem 8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C0BC70AA-9180-70AE-ACC5-5EB536AEA8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728" y="34485949"/>
            <a:ext cx="4463169" cy="3091335"/>
          </a:xfrm>
          <a:prstGeom prst="rect">
            <a:avLst/>
          </a:prstGeom>
        </p:spPr>
      </p:pic>
      <p:cxnSp>
        <p:nvCxnSpPr>
          <p:cNvPr id="86" name="Conector: Angulado 85">
            <a:extLst>
              <a:ext uri="{FF2B5EF4-FFF2-40B4-BE49-F238E27FC236}">
                <a16:creationId xmlns:a16="http://schemas.microsoft.com/office/drawing/2014/main" id="{C282A13F-411D-89F4-AEEA-30D36B2CE336}"/>
              </a:ext>
            </a:extLst>
          </p:cNvPr>
          <p:cNvCxnSpPr>
            <a:cxnSpLocks/>
            <a:stCxn id="18" idx="3"/>
            <a:endCxn id="85" idx="1"/>
          </p:cNvCxnSpPr>
          <p:nvPr/>
        </p:nvCxnSpPr>
        <p:spPr>
          <a:xfrm>
            <a:off x="14260915" y="34180638"/>
            <a:ext cx="4905814" cy="1850976"/>
          </a:xfrm>
          <a:prstGeom prst="bentConnector3">
            <a:avLst>
              <a:gd name="adj1" fmla="val 73398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Seta: para a Direita Listrada 125">
            <a:extLst>
              <a:ext uri="{FF2B5EF4-FFF2-40B4-BE49-F238E27FC236}">
                <a16:creationId xmlns:a16="http://schemas.microsoft.com/office/drawing/2014/main" id="{DDBA2E78-928A-CDF1-BD28-91C84567E9CD}"/>
              </a:ext>
            </a:extLst>
          </p:cNvPr>
          <p:cNvSpPr/>
          <p:nvPr/>
        </p:nvSpPr>
        <p:spPr>
          <a:xfrm>
            <a:off x="23097366" y="33598541"/>
            <a:ext cx="2058732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Seta: para a Direita Listrada 126">
            <a:extLst>
              <a:ext uri="{FF2B5EF4-FFF2-40B4-BE49-F238E27FC236}">
                <a16:creationId xmlns:a16="http://schemas.microsoft.com/office/drawing/2014/main" id="{D2121F53-13C6-022F-E99B-4D8EE915DA51}"/>
              </a:ext>
            </a:extLst>
          </p:cNvPr>
          <p:cNvSpPr/>
          <p:nvPr/>
        </p:nvSpPr>
        <p:spPr>
          <a:xfrm rot="5400000">
            <a:off x="24451697" y="34571139"/>
            <a:ext cx="208974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Seta: para a Direita Listrada 129">
            <a:extLst>
              <a:ext uri="{FF2B5EF4-FFF2-40B4-BE49-F238E27FC236}">
                <a16:creationId xmlns:a16="http://schemas.microsoft.com/office/drawing/2014/main" id="{5106856D-D60D-1C6E-BD62-EBEDDF3C6755}"/>
              </a:ext>
            </a:extLst>
          </p:cNvPr>
          <p:cNvSpPr/>
          <p:nvPr/>
        </p:nvSpPr>
        <p:spPr>
          <a:xfrm rot="5400000">
            <a:off x="25307628" y="35950692"/>
            <a:ext cx="208974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Seta: para a Direita Listrada 144">
            <a:extLst>
              <a:ext uri="{FF2B5EF4-FFF2-40B4-BE49-F238E27FC236}">
                <a16:creationId xmlns:a16="http://schemas.microsoft.com/office/drawing/2014/main" id="{8FA5B80E-C8DA-526F-E3D3-8C13720E0061}"/>
              </a:ext>
            </a:extLst>
          </p:cNvPr>
          <p:cNvSpPr/>
          <p:nvPr/>
        </p:nvSpPr>
        <p:spPr>
          <a:xfrm rot="5400000">
            <a:off x="23890681" y="26767229"/>
            <a:ext cx="2089741" cy="1433820"/>
          </a:xfrm>
          <a:prstGeom prst="stripedRightArrow">
            <a:avLst/>
          </a:prstGeom>
          <a:gradFill flip="none" rotWithShape="1">
            <a:gsLst>
              <a:gs pos="0">
                <a:srgbClr val="3A5A24">
                  <a:tint val="66000"/>
                  <a:satMod val="160000"/>
                </a:srgbClr>
              </a:gs>
              <a:gs pos="50000">
                <a:srgbClr val="3A5A24">
                  <a:tint val="44500"/>
                  <a:satMod val="160000"/>
                </a:srgbClr>
              </a:gs>
              <a:gs pos="100000">
                <a:srgbClr val="3A5A2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1" name="Tabela 171">
            <a:extLst>
              <a:ext uri="{FF2B5EF4-FFF2-40B4-BE49-F238E27FC236}">
                <a16:creationId xmlns:a16="http://schemas.microsoft.com/office/drawing/2014/main" id="{C877CEB2-1770-D0FF-1303-B9CC67AB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02482"/>
              </p:ext>
            </p:extLst>
          </p:nvPr>
        </p:nvGraphicFramePr>
        <p:xfrm>
          <a:off x="16737470" y="38932195"/>
          <a:ext cx="10317354" cy="604041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73762">
                  <a:extLst>
                    <a:ext uri="{9D8B030D-6E8A-4147-A177-3AD203B41FA5}">
                      <a16:colId xmlns:a16="http://schemas.microsoft.com/office/drawing/2014/main" val="2790266841"/>
                    </a:ext>
                  </a:extLst>
                </a:gridCol>
                <a:gridCol w="2540454">
                  <a:extLst>
                    <a:ext uri="{9D8B030D-6E8A-4147-A177-3AD203B41FA5}">
                      <a16:colId xmlns:a16="http://schemas.microsoft.com/office/drawing/2014/main" val="4008013795"/>
                    </a:ext>
                  </a:extLst>
                </a:gridCol>
                <a:gridCol w="3264543">
                  <a:extLst>
                    <a:ext uri="{9D8B030D-6E8A-4147-A177-3AD203B41FA5}">
                      <a16:colId xmlns:a16="http://schemas.microsoft.com/office/drawing/2014/main" val="3117232629"/>
                    </a:ext>
                  </a:extLst>
                </a:gridCol>
                <a:gridCol w="1738595">
                  <a:extLst>
                    <a:ext uri="{9D8B030D-6E8A-4147-A177-3AD203B41FA5}">
                      <a16:colId xmlns:a16="http://schemas.microsoft.com/office/drawing/2014/main" val="3089736027"/>
                    </a:ext>
                  </a:extLst>
                </a:gridCol>
              </a:tblGrid>
              <a:tr h="592479">
                <a:tc>
                  <a:txBody>
                    <a:bodyPr/>
                    <a:lstStyle/>
                    <a:p>
                      <a:pPr algn="r"/>
                      <a:r>
                        <a:rPr lang="pt-BR" sz="3200" dirty="0"/>
                        <a:t>Componente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SMR Atual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SMR </a:t>
                      </a:r>
                      <a:r>
                        <a:rPr lang="pt-BR" sz="3200" dirty="0" err="1"/>
                        <a:t>Projected</a:t>
                      </a:r>
                      <a:endParaRPr lang="pt-BR" sz="3200" dirty="0"/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lang="pt-BR" sz="3200" dirty="0"/>
                        <a:t>% </a:t>
                      </a:r>
                      <a:r>
                        <a:rPr lang="pt-BR" sz="3200" dirty="0" err="1"/>
                        <a:t>Acc</a:t>
                      </a:r>
                      <a:endParaRPr lang="pt-BR" sz="32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1186293072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Stick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420051964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Stick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170209989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Boom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075984385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Boom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571189750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Bucket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2742241889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Bucket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115609916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Swing Drive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318634949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Swing Drive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649806177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Final Drive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649227187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Final Drive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634227767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Swing Gear LD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526618317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Swing Gear LE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932843903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3848287679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549581574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3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2814412543"/>
                  </a:ext>
                </a:extLst>
              </a:tr>
              <a:tr h="340496">
                <a:tc>
                  <a:txBody>
                    <a:bodyPr/>
                    <a:lstStyle/>
                    <a:p>
                      <a:pPr marL="0" marR="0" lvl="0" indent="0" algn="r" defTabSz="270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 4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8450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12000 +-500</a:t>
                      </a:r>
                    </a:p>
                  </a:txBody>
                  <a:tcPr marL="91439" marR="91439" marT="45723" marB="45723"/>
                </a:tc>
                <a:tc>
                  <a:txBody>
                    <a:bodyPr/>
                    <a:lstStyle/>
                    <a:p>
                      <a:r>
                        <a:rPr kumimoji="0" lang="pt-B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85%</a:t>
                      </a:r>
                      <a:endParaRPr lang="pt-BR" sz="1600" dirty="0"/>
                    </a:p>
                  </a:txBody>
                  <a:tcPr marL="91439" marR="91439" marT="45723" marB="45723"/>
                </a:tc>
                <a:extLst>
                  <a:ext uri="{0D108BD9-81ED-4DB2-BD59-A6C34878D82A}">
                    <a16:rowId xmlns:a16="http://schemas.microsoft.com/office/drawing/2014/main" val="957443755"/>
                  </a:ext>
                </a:extLst>
              </a:tr>
            </a:tbl>
          </a:graphicData>
        </a:graphic>
      </p:graphicFrame>
      <p:pic>
        <p:nvPicPr>
          <p:cNvPr id="174" name="Imagem 173" descr="Gráfico, Gráfico de linhas&#10;&#10;Descrição gerada automaticamente">
            <a:extLst>
              <a:ext uri="{FF2B5EF4-FFF2-40B4-BE49-F238E27FC236}">
                <a16:creationId xmlns:a16="http://schemas.microsoft.com/office/drawing/2014/main" id="{F932A4D7-1371-12E1-6977-C0409225C3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0" y="41798108"/>
            <a:ext cx="12859347" cy="2751409"/>
          </a:xfrm>
          <a:prstGeom prst="rect">
            <a:avLst/>
          </a:prstGeom>
        </p:spPr>
      </p:pic>
      <p:pic>
        <p:nvPicPr>
          <p:cNvPr id="176" name="Imagem 175" descr="Gráfico&#10;&#10;Descrição gerada automaticamente">
            <a:extLst>
              <a:ext uri="{FF2B5EF4-FFF2-40B4-BE49-F238E27FC236}">
                <a16:creationId xmlns:a16="http://schemas.microsoft.com/office/drawing/2014/main" id="{3F616E62-9AF5-0B03-9350-E1D0878643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9" y="38762787"/>
            <a:ext cx="12995259" cy="2664317"/>
          </a:xfrm>
          <a:prstGeom prst="rect">
            <a:avLst/>
          </a:prstGeom>
        </p:spPr>
      </p:pic>
      <p:sp>
        <p:nvSpPr>
          <p:cNvPr id="177" name="Chave Direita 176">
            <a:extLst>
              <a:ext uri="{FF2B5EF4-FFF2-40B4-BE49-F238E27FC236}">
                <a16:creationId xmlns:a16="http://schemas.microsoft.com/office/drawing/2014/main" id="{7E0E6E7A-0A98-DECC-5AAC-2A29D1D884D7}"/>
              </a:ext>
            </a:extLst>
          </p:cNvPr>
          <p:cNvSpPr/>
          <p:nvPr/>
        </p:nvSpPr>
        <p:spPr>
          <a:xfrm>
            <a:off x="13160487" y="40084216"/>
            <a:ext cx="1364627" cy="37530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9" name="Tabela 178">
            <a:extLst>
              <a:ext uri="{FF2B5EF4-FFF2-40B4-BE49-F238E27FC236}">
                <a16:creationId xmlns:a16="http://schemas.microsoft.com/office/drawing/2014/main" id="{D7587132-001E-01D7-5DA4-452D68A1A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44042"/>
              </p:ext>
            </p:extLst>
          </p:nvPr>
        </p:nvGraphicFramePr>
        <p:xfrm>
          <a:off x="111228" y="30216621"/>
          <a:ext cx="4298798" cy="50894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20420">
                  <a:extLst>
                    <a:ext uri="{9D8B030D-6E8A-4147-A177-3AD203B41FA5}">
                      <a16:colId xmlns:a16="http://schemas.microsoft.com/office/drawing/2014/main" val="3145233678"/>
                    </a:ext>
                  </a:extLst>
                </a:gridCol>
                <a:gridCol w="1894386">
                  <a:extLst>
                    <a:ext uri="{9D8B030D-6E8A-4147-A177-3AD203B41FA5}">
                      <a16:colId xmlns:a16="http://schemas.microsoft.com/office/drawing/2014/main" val="360168511"/>
                    </a:ext>
                  </a:extLst>
                </a:gridCol>
                <a:gridCol w="1183992">
                  <a:extLst>
                    <a:ext uri="{9D8B030D-6E8A-4147-A177-3AD203B41FA5}">
                      <a16:colId xmlns:a16="http://schemas.microsoft.com/office/drawing/2014/main" val="1099263043"/>
                    </a:ext>
                  </a:extLst>
                </a:gridCol>
              </a:tblGrid>
              <a:tr h="479742"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>
                          <a:solidFill>
                            <a:schemeClr val="bg1"/>
                          </a:solidFill>
                          <a:effectLst/>
                        </a:rPr>
                        <a:t>Tag</a:t>
                      </a:r>
                      <a:endParaRPr lang="pt-BR" sz="2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  <a:endParaRPr lang="pt-BR" sz="2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pt-BR" sz="2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79936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12:19:51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27,721604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491879652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12:22:51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27,62507813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738747905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12:25:51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27,56072754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263561233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12:28:51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27,44275146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93951545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12:31:51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27,37840088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976675116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12:34:51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27,35695068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477149955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12:37:51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27,32477539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795420498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12:40:51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27,2926001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27182490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12:43:51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27,3033252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716038168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12:46:51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27,281875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859305314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12:49:51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27,2604248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645349040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12:52:51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27,24969971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849442253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12:55:51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27,20679932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723416873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12:58:51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27,19607422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680057239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13:01:51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27,18534912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10303327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13:04:51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27,14244873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03105784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13:07:51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27,14244873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687576421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13:10:51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27,13172363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948523193"/>
                  </a:ext>
                </a:extLst>
              </a:tr>
              <a:tr h="24261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Temperature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13:13:51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27,11027344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698245599"/>
                  </a:ext>
                </a:extLst>
              </a:tr>
            </a:tbl>
          </a:graphicData>
        </a:graphic>
      </p:graphicFrame>
      <p:graphicFrame>
        <p:nvGraphicFramePr>
          <p:cNvPr id="185" name="Tabela 184">
            <a:extLst>
              <a:ext uri="{FF2B5EF4-FFF2-40B4-BE49-F238E27FC236}">
                <a16:creationId xmlns:a16="http://schemas.microsoft.com/office/drawing/2014/main" id="{B33B5A3C-9DB7-0036-91A3-F9CEDC7E4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5271"/>
              </p:ext>
            </p:extLst>
          </p:nvPr>
        </p:nvGraphicFramePr>
        <p:xfrm>
          <a:off x="1248366" y="31364214"/>
          <a:ext cx="4206633" cy="43431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45166">
                  <a:extLst>
                    <a:ext uri="{9D8B030D-6E8A-4147-A177-3AD203B41FA5}">
                      <a16:colId xmlns:a16="http://schemas.microsoft.com/office/drawing/2014/main" val="1762513409"/>
                    </a:ext>
                  </a:extLst>
                </a:gridCol>
                <a:gridCol w="1800440">
                  <a:extLst>
                    <a:ext uri="{9D8B030D-6E8A-4147-A177-3AD203B41FA5}">
                      <a16:colId xmlns:a16="http://schemas.microsoft.com/office/drawing/2014/main" val="2695627689"/>
                    </a:ext>
                  </a:extLst>
                </a:gridCol>
                <a:gridCol w="1161027">
                  <a:extLst>
                    <a:ext uri="{9D8B030D-6E8A-4147-A177-3AD203B41FA5}">
                      <a16:colId xmlns:a16="http://schemas.microsoft.com/office/drawing/2014/main" val="996331015"/>
                    </a:ext>
                  </a:extLst>
                </a:gridCol>
              </a:tblGrid>
              <a:tr h="388454"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>
                          <a:solidFill>
                            <a:schemeClr val="bg1"/>
                          </a:solidFill>
                          <a:effectLst/>
                        </a:rPr>
                        <a:t>Tag</a:t>
                      </a:r>
                      <a:endParaRPr lang="pt-BR" sz="2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  <a:endParaRPr lang="pt-BR" sz="2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pt-BR" sz="2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5088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23:53:52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0,1875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08791833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882913094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75763531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2791249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25012925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02:23:52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63747838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02:26:52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80652853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02:29:52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26586717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63266468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81799611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10547476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2703400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0,1875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42743704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41999520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91902890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04:14:52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0,6875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8032492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04:17:52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67804095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AccelerationZ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04:20:52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1,75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590398841"/>
                  </a:ext>
                </a:extLst>
              </a:tr>
            </a:tbl>
          </a:graphicData>
        </a:graphic>
      </p:graphicFrame>
      <p:graphicFrame>
        <p:nvGraphicFramePr>
          <p:cNvPr id="184" name="Tabela 183">
            <a:extLst>
              <a:ext uri="{FF2B5EF4-FFF2-40B4-BE49-F238E27FC236}">
                <a16:creationId xmlns:a16="http://schemas.microsoft.com/office/drawing/2014/main" id="{0A27C89F-5FFD-B29F-4EE5-17CC6D8D6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52833"/>
              </p:ext>
            </p:extLst>
          </p:nvPr>
        </p:nvGraphicFramePr>
        <p:xfrm>
          <a:off x="2449310" y="32264833"/>
          <a:ext cx="3932009" cy="456288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63878">
                  <a:extLst>
                    <a:ext uri="{9D8B030D-6E8A-4147-A177-3AD203B41FA5}">
                      <a16:colId xmlns:a16="http://schemas.microsoft.com/office/drawing/2014/main" val="2688579146"/>
                    </a:ext>
                  </a:extLst>
                </a:gridCol>
                <a:gridCol w="1682898">
                  <a:extLst>
                    <a:ext uri="{9D8B030D-6E8A-4147-A177-3AD203B41FA5}">
                      <a16:colId xmlns:a16="http://schemas.microsoft.com/office/drawing/2014/main" val="2887714165"/>
                    </a:ext>
                  </a:extLst>
                </a:gridCol>
                <a:gridCol w="1085233">
                  <a:extLst>
                    <a:ext uri="{9D8B030D-6E8A-4147-A177-3AD203B41FA5}">
                      <a16:colId xmlns:a16="http://schemas.microsoft.com/office/drawing/2014/main" val="1127595925"/>
                    </a:ext>
                  </a:extLst>
                </a:gridCol>
              </a:tblGrid>
              <a:tr h="388454"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4715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11-Apr-2022 23:53:52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40490183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781082324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09391651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553432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53485704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02:20:52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31885899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02:23:52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18420698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02:26:52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1418363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02:29:52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67156555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864859778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42464161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25993807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86065966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0,1875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88508623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03967836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95566779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04:14:52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14243360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04:17:52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16398597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AccelerationY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04:20:52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1,375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260170664"/>
                  </a:ext>
                </a:extLst>
              </a:tr>
            </a:tbl>
          </a:graphicData>
        </a:graphic>
      </p:graphicFrame>
      <p:graphicFrame>
        <p:nvGraphicFramePr>
          <p:cNvPr id="183" name="Tabela 182">
            <a:extLst>
              <a:ext uri="{FF2B5EF4-FFF2-40B4-BE49-F238E27FC236}">
                <a16:creationId xmlns:a16="http://schemas.microsoft.com/office/drawing/2014/main" id="{D3F448DF-2BF5-0AE3-0094-3C71512E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806236"/>
              </p:ext>
            </p:extLst>
          </p:nvPr>
        </p:nvGraphicFramePr>
        <p:xfrm>
          <a:off x="3576642" y="33142287"/>
          <a:ext cx="4298797" cy="456288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72443">
                  <a:extLst>
                    <a:ext uri="{9D8B030D-6E8A-4147-A177-3AD203B41FA5}">
                      <a16:colId xmlns:a16="http://schemas.microsoft.com/office/drawing/2014/main" val="2351135391"/>
                    </a:ext>
                  </a:extLst>
                </a:gridCol>
                <a:gridCol w="1839887">
                  <a:extLst>
                    <a:ext uri="{9D8B030D-6E8A-4147-A177-3AD203B41FA5}">
                      <a16:colId xmlns:a16="http://schemas.microsoft.com/office/drawing/2014/main" val="4066525564"/>
                    </a:ext>
                  </a:extLst>
                </a:gridCol>
                <a:gridCol w="1186467">
                  <a:extLst>
                    <a:ext uri="{9D8B030D-6E8A-4147-A177-3AD203B41FA5}">
                      <a16:colId xmlns:a16="http://schemas.microsoft.com/office/drawing/2014/main" val="5813926"/>
                    </a:ext>
                  </a:extLst>
                </a:gridCol>
              </a:tblGrid>
              <a:tr h="388454"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00040" rtl="0" eaLnBrk="1" fontAlgn="t" latinLnBrk="0" hangingPunct="1"/>
                      <a:r>
                        <a:rPr lang="pt-BR" sz="25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pt-BR" sz="25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1" marR="6351" marT="6351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6002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 dirty="0">
                          <a:effectLst/>
                        </a:rPr>
                        <a:t>11-Apr-2022 23:53:52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0,1875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8097463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 dirty="0" err="1">
                          <a:effectLst/>
                        </a:rPr>
                        <a:t>AccelerationX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4410596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0,5625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43099058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0,5625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91608653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0,5625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7898150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02:20:52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40761028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02:23:52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82781258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02:26:52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81478106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02:29:52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16170051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04875065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98279390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02:38:52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87000415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04:02:52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0,4375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486224404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04:05:52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425785484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04:08:52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234344874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04:11:52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00855153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04:14:52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0,8125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07064035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04:17:52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>
                          <a:effectLst/>
                        </a:rPr>
                        <a:t>0,375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45640374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AccelerationX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u="none" strike="noStrike">
                          <a:effectLst/>
                        </a:rPr>
                        <a:t>12-Apr-2022 04:20:52</a:t>
                      </a:r>
                      <a:endParaRPr lang="pt-BR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dirty="0">
                          <a:effectLst/>
                        </a:rPr>
                        <a:t>1,25</a:t>
                      </a:r>
                      <a:endParaRPr lang="pt-B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1" marR="6351" marT="6351" marB="0" anchor="b"/>
                </a:tc>
                <a:extLst>
                  <a:ext uri="{0D108BD9-81ED-4DB2-BD59-A6C34878D82A}">
                    <a16:rowId xmlns:a16="http://schemas.microsoft.com/office/drawing/2014/main" val="3347020663"/>
                  </a:ext>
                </a:extLst>
              </a:tr>
            </a:tbl>
          </a:graphicData>
        </a:graphic>
      </p:graphicFrame>
      <p:pic>
        <p:nvPicPr>
          <p:cNvPr id="11" name="Imagem 10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D4CA1230-0EDB-5D8A-BA49-D6710F3969B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39" y="26854832"/>
            <a:ext cx="4414746" cy="331106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CC25257-B188-59AD-F520-E2B938D8D4C8}"/>
              </a:ext>
            </a:extLst>
          </p:cNvPr>
          <p:cNvSpPr/>
          <p:nvPr/>
        </p:nvSpPr>
        <p:spPr>
          <a:xfrm>
            <a:off x="-16005" y="18235633"/>
            <a:ext cx="26986068" cy="154339"/>
          </a:xfrm>
          <a:prstGeom prst="roundRect">
            <a:avLst>
              <a:gd name="adj" fmla="val 28638"/>
            </a:avLst>
          </a:prstGeom>
          <a:solidFill>
            <a:srgbClr val="FFC000"/>
          </a:solidFill>
          <a:scene3d>
            <a:camera prst="perspectiveFront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9C8908-B3B3-AD64-5C0D-08C321AF2B16}"/>
              </a:ext>
            </a:extLst>
          </p:cNvPr>
          <p:cNvSpPr txBox="1"/>
          <p:nvPr/>
        </p:nvSpPr>
        <p:spPr>
          <a:xfrm>
            <a:off x="31413" y="9387893"/>
            <a:ext cx="4155723" cy="9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1" dirty="0">
                <a:latin typeface="Agency FB" panose="020B0503020202020204" pitchFamily="34" charset="0"/>
              </a:rPr>
              <a:t>Analise de Causa</a:t>
            </a:r>
            <a:endParaRPr lang="pt-BR" sz="5401" dirty="0">
              <a:latin typeface="Agency FB" panose="020B0503020202020204" pitchFamily="34" charset="0"/>
            </a:endParaRPr>
          </a:p>
        </p:txBody>
      </p:sp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F9F3CD1-F8B8-D890-3639-70DD2DB93F4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"/>
          <a:stretch/>
        </p:blipFill>
        <p:spPr>
          <a:xfrm>
            <a:off x="3982064" y="9515971"/>
            <a:ext cx="21398199" cy="8614464"/>
          </a:xfrm>
          <a:prstGeom prst="rect">
            <a:avLst/>
          </a:prstGeom>
        </p:spPr>
      </p:pic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326A2BE6-1049-D945-9E5D-89FC6A3839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194">
            <a:off x="5578207" y="19207801"/>
            <a:ext cx="2592722" cy="2419457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D929D5F-F8CE-DDF4-4159-940CB1F2B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8594">
            <a:off x="3392944" y="18896706"/>
            <a:ext cx="2865834" cy="2553263"/>
          </a:xfrm>
          <a:prstGeom prst="rect">
            <a:avLst/>
          </a:prstGeom>
        </p:spPr>
      </p:pic>
      <p:pic>
        <p:nvPicPr>
          <p:cNvPr id="9" name="Imagem 8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0EAB4008-7B80-D401-D9FC-E5B6E752F1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959">
            <a:off x="7725651" y="19890790"/>
            <a:ext cx="3062064" cy="2346876"/>
          </a:xfrm>
          <a:prstGeom prst="rect">
            <a:avLst/>
          </a:prstGeom>
        </p:spPr>
      </p:pic>
      <p:pic>
        <p:nvPicPr>
          <p:cNvPr id="15" name="Imagem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91DDE122-591C-1B57-0BDE-1DD7416381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54" y="20810339"/>
            <a:ext cx="1817504" cy="2546518"/>
          </a:xfrm>
          <a:prstGeom prst="rect">
            <a:avLst/>
          </a:prstGeom>
        </p:spPr>
      </p:pic>
      <p:pic>
        <p:nvPicPr>
          <p:cNvPr id="19" name="Imagem 18" descr="Uma imagem contendo objeto, mesa, telefone, deitado&#10;&#10;Descrição gerada automaticamente">
            <a:extLst>
              <a:ext uri="{FF2B5EF4-FFF2-40B4-BE49-F238E27FC236}">
                <a16:creationId xmlns:a16="http://schemas.microsoft.com/office/drawing/2014/main" id="{F0341219-F4BE-C080-FD91-C163C88FA4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24192713"/>
            <a:ext cx="2969193" cy="2829068"/>
          </a:xfrm>
          <a:prstGeom prst="rect">
            <a:avLst/>
          </a:prstGeom>
        </p:spPr>
      </p:pic>
      <p:pic>
        <p:nvPicPr>
          <p:cNvPr id="20" name="Imagem 19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A5D66D3F-8476-09DE-DA72-43843D3B0A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9" y="26397621"/>
            <a:ext cx="4448367" cy="2895305"/>
          </a:xfrm>
          <a:prstGeom prst="rect">
            <a:avLst/>
          </a:prstGeom>
        </p:spPr>
      </p:pic>
      <p:pic>
        <p:nvPicPr>
          <p:cNvPr id="22" name="Imagem 21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42F58474-993B-5463-492D-28AB1E14EA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2" y="26828996"/>
            <a:ext cx="4414746" cy="33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luxograma: Conector 1053">
            <a:extLst>
              <a:ext uri="{FF2B5EF4-FFF2-40B4-BE49-F238E27FC236}">
                <a16:creationId xmlns:a16="http://schemas.microsoft.com/office/drawing/2014/main" id="{27BDE9BC-1BA1-530B-DE0E-FBCF7AF4DD92}"/>
              </a:ext>
            </a:extLst>
          </p:cNvPr>
          <p:cNvSpPr/>
          <p:nvPr/>
        </p:nvSpPr>
        <p:spPr>
          <a:xfrm>
            <a:off x="16370228" y="8634303"/>
            <a:ext cx="6282159" cy="6386934"/>
          </a:xfrm>
          <a:prstGeom prst="flowChartConnector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986"/>
          </a:p>
        </p:txBody>
      </p:sp>
      <p:pic>
        <p:nvPicPr>
          <p:cNvPr id="1051" name="Imagem 1050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87928660-7F11-7F29-DE5E-EFDB14B2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307" y="12909911"/>
            <a:ext cx="3452812" cy="2247328"/>
          </a:xfrm>
          <a:prstGeom prst="rect">
            <a:avLst/>
          </a:prstGeom>
        </p:spPr>
      </p:pic>
      <p:pic>
        <p:nvPicPr>
          <p:cNvPr id="1044" name="Imagem 1043" descr="Uma imagem contendo mesa, homem, deitado, cama">
            <a:extLst>
              <a:ext uri="{FF2B5EF4-FFF2-40B4-BE49-F238E27FC236}">
                <a16:creationId xmlns:a16="http://schemas.microsoft.com/office/drawing/2014/main" id="{34C4AAF0-5A89-FCD6-1A60-295EB4E8FC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7923" r="7309" b="21078"/>
          <a:stretch/>
        </p:blipFill>
        <p:spPr>
          <a:xfrm flipH="1">
            <a:off x="17673510" y="10330115"/>
            <a:ext cx="3921201" cy="2881950"/>
          </a:xfrm>
          <a:prstGeom prst="rect">
            <a:avLst/>
          </a:prstGeom>
        </p:spPr>
      </p:pic>
      <p:pic>
        <p:nvPicPr>
          <p:cNvPr id="1045" name="Imagem 1044" descr="Uma imagem contendo escuro, voando, grande, luz&#10;&#10;Descrição gerada automaticamente">
            <a:extLst>
              <a:ext uri="{FF2B5EF4-FFF2-40B4-BE49-F238E27FC236}">
                <a16:creationId xmlns:a16="http://schemas.microsoft.com/office/drawing/2014/main" id="{E3A9FA2A-286F-B27E-FBCF-3EEA108B4C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r="1363" b="10626"/>
          <a:stretch/>
        </p:blipFill>
        <p:spPr>
          <a:xfrm rot="17816325">
            <a:off x="21713803" y="10918293"/>
            <a:ext cx="1967394" cy="1369948"/>
          </a:xfrm>
          <a:prstGeom prst="rect">
            <a:avLst/>
          </a:prstGeom>
        </p:spPr>
      </p:pic>
      <p:pic>
        <p:nvPicPr>
          <p:cNvPr id="1046" name="Imagem 104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DEDC33F3-8BF9-B8CD-3354-40E02F111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9406">
            <a:off x="19246038" y="8719649"/>
            <a:ext cx="2098282" cy="1431936"/>
          </a:xfrm>
          <a:prstGeom prst="rect">
            <a:avLst/>
          </a:prstGeom>
        </p:spPr>
      </p:pic>
      <p:pic>
        <p:nvPicPr>
          <p:cNvPr id="1047" name="Imagem 1046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D0BAB61B-1A22-2E9D-02A0-EE2D0957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832">
            <a:off x="15681184" y="9370680"/>
            <a:ext cx="2194289" cy="2048341"/>
          </a:xfrm>
          <a:prstGeom prst="rect">
            <a:avLst/>
          </a:prstGeom>
        </p:spPr>
      </p:pic>
      <p:pic>
        <p:nvPicPr>
          <p:cNvPr id="1048" name="Imagem 1047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F336E349-459E-B6DB-3E27-4481411D6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959">
            <a:off x="20823501" y="9328486"/>
            <a:ext cx="2124884" cy="1628587"/>
          </a:xfrm>
          <a:prstGeom prst="rect">
            <a:avLst/>
          </a:prstGeom>
        </p:spPr>
      </p:pic>
      <p:pic>
        <p:nvPicPr>
          <p:cNvPr id="1049" name="Imagem 1048" descr="Uma imagem contendo relógio&#10;&#10;Descrição gerada automaticamente">
            <a:extLst>
              <a:ext uri="{FF2B5EF4-FFF2-40B4-BE49-F238E27FC236}">
                <a16:creationId xmlns:a16="http://schemas.microsoft.com/office/drawing/2014/main" id="{077E8A01-3BE8-05E2-242C-AEBF5C00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282" y="8336799"/>
            <a:ext cx="1278592" cy="1791445"/>
          </a:xfrm>
          <a:prstGeom prst="rect">
            <a:avLst/>
          </a:prstGeom>
        </p:spPr>
      </p:pic>
      <p:pic>
        <p:nvPicPr>
          <p:cNvPr id="1050" name="Imagem 1049" descr="Uma imagem contendo objeto, mesa, telefone, deitado&#10;&#10;Descrição gerada automaticamente">
            <a:extLst>
              <a:ext uri="{FF2B5EF4-FFF2-40B4-BE49-F238E27FC236}">
                <a16:creationId xmlns:a16="http://schemas.microsoft.com/office/drawing/2014/main" id="{D253E9C2-EA92-9FEA-21D6-F80A9B9BFD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15636" r="12741" b="11757"/>
          <a:stretch/>
        </p:blipFill>
        <p:spPr>
          <a:xfrm>
            <a:off x="17044909" y="13799391"/>
            <a:ext cx="2154666" cy="1164869"/>
          </a:xfrm>
          <a:prstGeom prst="rect">
            <a:avLst/>
          </a:prstGeom>
        </p:spPr>
      </p:pic>
      <p:pic>
        <p:nvPicPr>
          <p:cNvPr id="1052" name="Imagem 1051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425184B5-E604-823A-13CC-F7570D2AE8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530" y="11899860"/>
            <a:ext cx="2115576" cy="1586680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8AB88FB7-8B49-8D97-5AC7-81EC8D727093}"/>
              </a:ext>
            </a:extLst>
          </p:cNvPr>
          <p:cNvSpPr/>
          <p:nvPr/>
        </p:nvSpPr>
        <p:spPr>
          <a:xfrm>
            <a:off x="14856792" y="32659"/>
            <a:ext cx="4179975" cy="5906917"/>
          </a:xfrm>
          <a:prstGeom prst="rect">
            <a:avLst/>
          </a:prstGeom>
          <a:solidFill>
            <a:srgbClr val="74767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Resp.: </a:t>
            </a:r>
          </a:p>
          <a:p>
            <a:pPr defTabSz="2025030">
              <a:defRPr/>
            </a:pPr>
            <a:r>
              <a:rPr lang="pt-BR" sz="40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Reylan</a:t>
            </a:r>
            <a:r>
              <a:rPr lang="pt-BR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Brito/Cid Clay/Francisco Sales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14270CC-8ADD-CE93-8727-29364BF0CFA5}"/>
              </a:ext>
            </a:extLst>
          </p:cNvPr>
          <p:cNvSpPr/>
          <p:nvPr/>
        </p:nvSpPr>
        <p:spPr>
          <a:xfrm>
            <a:off x="9307292" y="2923"/>
            <a:ext cx="5516850" cy="5936653"/>
          </a:xfrm>
          <a:prstGeom prst="rect">
            <a:avLst/>
          </a:prstGeom>
          <a:solidFill>
            <a:srgbClr val="74767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4000" b="1" u="sng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Investimento</a:t>
            </a:r>
          </a:p>
          <a:p>
            <a:pPr defTabSz="2025030">
              <a:defRPr/>
            </a:pPr>
            <a:endParaRPr lang="pt-BR" sz="4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defTabSz="2025030">
              <a:defRPr/>
            </a:pPr>
            <a:r>
              <a:rPr lang="pt-BR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Valor: TBD</a:t>
            </a:r>
          </a:p>
          <a:p>
            <a:pPr defTabSz="2025030">
              <a:defRPr/>
            </a:pPr>
            <a:r>
              <a:rPr lang="pt-BR" sz="40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Payback</a:t>
            </a:r>
            <a:r>
              <a:rPr lang="pt-BR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(ano): TBD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1415BED-1ABF-4ABF-98CC-39ECACCCE341}"/>
              </a:ext>
            </a:extLst>
          </p:cNvPr>
          <p:cNvSpPr/>
          <p:nvPr/>
        </p:nvSpPr>
        <p:spPr>
          <a:xfrm>
            <a:off x="19069428" y="2925"/>
            <a:ext cx="4596828" cy="5936651"/>
          </a:xfrm>
          <a:prstGeom prst="rect">
            <a:avLst/>
          </a:prstGeom>
          <a:solidFill>
            <a:srgbClr val="74767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4000" b="1" u="sng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Grupo de Trabalho: </a:t>
            </a:r>
          </a:p>
          <a:p>
            <a:pPr defTabSz="2025030">
              <a:defRPr/>
            </a:pPr>
            <a:r>
              <a:rPr lang="pt-BR" sz="4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Francisco Sales, </a:t>
            </a:r>
            <a:r>
              <a:rPr lang="pt-BR" sz="40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Reylan</a:t>
            </a:r>
            <a:r>
              <a:rPr lang="pt-BR" sz="4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Brito, Arthur Almeida,Kleber da Hora, Daniela Guimaraes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C6A00D0-3FA6-45B9-984D-A9501FEFE0CD}"/>
              </a:ext>
            </a:extLst>
          </p:cNvPr>
          <p:cNvSpPr/>
          <p:nvPr/>
        </p:nvSpPr>
        <p:spPr>
          <a:xfrm>
            <a:off x="-101446" y="0"/>
            <a:ext cx="9376075" cy="5939577"/>
          </a:xfrm>
          <a:prstGeom prst="rect">
            <a:avLst/>
          </a:prstGeom>
          <a:solidFill>
            <a:srgbClr val="74767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2025030">
              <a:defRPr/>
            </a:pPr>
            <a:endParaRPr lang="pt-BR" sz="4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algn="ctr" defTabSz="2025030">
              <a:defRPr/>
            </a:pPr>
            <a:endParaRPr lang="pt-BR" sz="4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algn="ctr" defTabSz="2025030">
              <a:defRPr/>
            </a:pPr>
            <a:endParaRPr lang="pt-BR" sz="4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algn="ctr" defTabSz="2025030">
              <a:defRPr/>
            </a:pPr>
            <a:r>
              <a:rPr lang="pt-BR" sz="4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CMMS SMALL COMPONENT - 395  </a:t>
            </a:r>
          </a:p>
          <a:p>
            <a:pPr algn="ctr" defTabSz="2025030">
              <a:defRPr/>
            </a:pPr>
            <a:r>
              <a:rPr lang="pt-BR" sz="4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Implementar o Monitoramento remoto em 100% dos pequenos componentes da escavadeira CAT 395 até dez/24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50633B6-8F3E-4658-830E-2C79E0B90F5F}"/>
              </a:ext>
            </a:extLst>
          </p:cNvPr>
          <p:cNvSpPr txBox="1"/>
          <p:nvPr/>
        </p:nvSpPr>
        <p:spPr>
          <a:xfrm>
            <a:off x="42188" y="38347135"/>
            <a:ext cx="13432799" cy="923330"/>
          </a:xfrm>
          <a:prstGeom prst="rect">
            <a:avLst/>
          </a:prstGeom>
          <a:solidFill>
            <a:srgbClr val="007E7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54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4º Passo: Analisar Causa Raiz</a:t>
            </a:r>
          </a:p>
        </p:txBody>
      </p:sp>
      <p:sp>
        <p:nvSpPr>
          <p:cNvPr id="64" name="CaixaDeTexto 63">
            <a:hlinkClick r:id="" action="ppaction://noaction"/>
            <a:extLst>
              <a:ext uri="{FF2B5EF4-FFF2-40B4-BE49-F238E27FC236}">
                <a16:creationId xmlns:a16="http://schemas.microsoft.com/office/drawing/2014/main" id="{2A54F00E-53A4-4290-BE30-7FC753EAE1E1}"/>
              </a:ext>
            </a:extLst>
          </p:cNvPr>
          <p:cNvSpPr txBox="1"/>
          <p:nvPr/>
        </p:nvSpPr>
        <p:spPr>
          <a:xfrm>
            <a:off x="30774" y="6099199"/>
            <a:ext cx="13451481" cy="1569660"/>
          </a:xfrm>
          <a:prstGeom prst="rect">
            <a:avLst/>
          </a:prstGeom>
          <a:solidFill>
            <a:srgbClr val="007E7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1º Passo: Clarificar o Problema]</a:t>
            </a:r>
          </a:p>
          <a:p>
            <a:pPr defTabSz="2025030">
              <a:defRPr/>
            </a:pPr>
            <a:endParaRPr lang="en-US" sz="4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C16255D-886E-452A-93FB-DE584D19735C}"/>
              </a:ext>
            </a:extLst>
          </p:cNvPr>
          <p:cNvSpPr/>
          <p:nvPr/>
        </p:nvSpPr>
        <p:spPr>
          <a:xfrm>
            <a:off x="23698917" y="1533"/>
            <a:ext cx="3134746" cy="5936651"/>
          </a:xfrm>
          <a:prstGeom prst="rect">
            <a:avLst/>
          </a:prstGeom>
          <a:solidFill>
            <a:srgbClr val="74767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defTabSz="2025030">
              <a:defRPr/>
            </a:pPr>
            <a:r>
              <a:rPr lang="pt-BR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Status:</a:t>
            </a:r>
          </a:p>
          <a:p>
            <a:pPr defTabSz="2025030">
              <a:defRPr/>
            </a:pPr>
            <a:endParaRPr lang="pt-BR" sz="4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B63B683-6C40-41E0-8257-C3FA40D3B53E}"/>
              </a:ext>
            </a:extLst>
          </p:cNvPr>
          <p:cNvSpPr txBox="1"/>
          <p:nvPr/>
        </p:nvSpPr>
        <p:spPr>
          <a:xfrm>
            <a:off x="13540586" y="6102966"/>
            <a:ext cx="13428841" cy="1569660"/>
          </a:xfrm>
          <a:prstGeom prst="rect">
            <a:avLst/>
          </a:prstGeom>
          <a:solidFill>
            <a:srgbClr val="007E7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5º e 6º Passos: Desenvolver, Implementar e Acompanhar Contramedidas</a:t>
            </a:r>
            <a:endParaRPr lang="en-US" sz="4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0" name="CaixaDeTexto 29">
            <a:hlinkClick r:id="" action="ppaction://noaction"/>
            <a:extLst>
              <a:ext uri="{FF2B5EF4-FFF2-40B4-BE49-F238E27FC236}">
                <a16:creationId xmlns:a16="http://schemas.microsoft.com/office/drawing/2014/main" id="{F2C5D64B-7463-45C6-BC80-3BEFD29B17E2}"/>
              </a:ext>
            </a:extLst>
          </p:cNvPr>
          <p:cNvSpPr txBox="1"/>
          <p:nvPr/>
        </p:nvSpPr>
        <p:spPr>
          <a:xfrm>
            <a:off x="30774" y="16103069"/>
            <a:ext cx="13402025" cy="923330"/>
          </a:xfrm>
          <a:prstGeom prst="rect">
            <a:avLst/>
          </a:prstGeom>
          <a:solidFill>
            <a:srgbClr val="007E7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5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2º Passo: Desdobrar o Problema</a:t>
            </a:r>
            <a:endParaRPr lang="en-US" sz="5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96141C-AF63-A3E1-8E82-18F93FB4DA5B}"/>
              </a:ext>
            </a:extLst>
          </p:cNvPr>
          <p:cNvSpPr txBox="1"/>
          <p:nvPr/>
        </p:nvSpPr>
        <p:spPr>
          <a:xfrm>
            <a:off x="43162" y="21998145"/>
            <a:ext cx="13438402" cy="1569660"/>
          </a:xfrm>
          <a:prstGeom prst="rect">
            <a:avLst/>
          </a:prstGeom>
          <a:solidFill>
            <a:srgbClr val="007E7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3º e 7º Passos: Definir a Meta e Avaliar Resultado</a:t>
            </a:r>
            <a:endParaRPr lang="en-US" sz="4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DC8D6F5-0D04-D18A-E06F-DE6E26AE1908}"/>
              </a:ext>
            </a:extLst>
          </p:cNvPr>
          <p:cNvSpPr txBox="1"/>
          <p:nvPr/>
        </p:nvSpPr>
        <p:spPr>
          <a:xfrm>
            <a:off x="13566355" y="35579770"/>
            <a:ext cx="13447683" cy="923330"/>
          </a:xfrm>
          <a:prstGeom prst="rect">
            <a:avLst/>
          </a:prstGeom>
          <a:solidFill>
            <a:srgbClr val="747678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2025030">
              <a:defRPr/>
            </a:pPr>
            <a:r>
              <a:rPr lang="pt-BR" sz="5400" dirty="0">
                <a:sym typeface="Helvetica Neue"/>
              </a:rPr>
              <a:t>LINK PA STRATUS</a:t>
            </a:r>
            <a:endParaRPr lang="en-US" sz="5400" dirty="0">
              <a:sym typeface="Helvetica Neue"/>
            </a:endParaRPr>
          </a:p>
        </p:txBody>
      </p:sp>
      <p:pic>
        <p:nvPicPr>
          <p:cNvPr id="44" name="Gráfico 5" descr="Dólar com preenchimento sólido">
            <a:extLst>
              <a:ext uri="{FF2B5EF4-FFF2-40B4-BE49-F238E27FC236}">
                <a16:creationId xmlns:a16="http://schemas.microsoft.com/office/drawing/2014/main" id="{4C95D07E-7E63-19BA-902F-9E04E7DB9E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56263" y="189116"/>
            <a:ext cx="1224584" cy="1252545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10416E74-9079-A2EB-0898-40AD69244BF9}"/>
              </a:ext>
            </a:extLst>
          </p:cNvPr>
          <p:cNvSpPr/>
          <p:nvPr/>
        </p:nvSpPr>
        <p:spPr>
          <a:xfrm>
            <a:off x="21635" y="7693009"/>
            <a:ext cx="1041506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2025030">
              <a:defRPr/>
            </a:pPr>
            <a:r>
              <a:rPr lang="pt-BR" sz="6000" kern="0" dirty="0">
                <a:solidFill>
                  <a:srgbClr val="747678"/>
                </a:solidFill>
                <a:latin typeface="Calibri" panose="020F0502020204030204"/>
                <a:cs typeface="Arial" panose="020B0604020202020204" pitchFamily="34" charset="0"/>
                <a:sym typeface="Helvetica Neue"/>
              </a:rPr>
              <a:t>Ter 100% dos Minor Componentes da escavadeira CAT 395, monitorados por sensores de vibração e temperatura, e validar a utilização destes parâmetros como determinantes para a antecipação de falhas em cilindros e bombas; 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F6E807E-EE56-71C5-FAD5-4F0639D8683F}"/>
              </a:ext>
            </a:extLst>
          </p:cNvPr>
          <p:cNvSpPr/>
          <p:nvPr/>
        </p:nvSpPr>
        <p:spPr>
          <a:xfrm>
            <a:off x="13540582" y="36978880"/>
            <a:ext cx="13428844" cy="15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2025030">
              <a:lnSpc>
                <a:spcPct val="150000"/>
              </a:lnSpc>
              <a:defRPr/>
            </a:pPr>
            <a:r>
              <a:rPr lang="pt-BR" sz="7200" kern="0" dirty="0">
                <a:solidFill>
                  <a:srgbClr val="747678"/>
                </a:solidFill>
                <a:latin typeface="Calibri" panose="020F0502020204030204"/>
                <a:cs typeface="Arial" panose="020B0604020202020204" pitchFamily="34" charset="0"/>
                <a:sym typeface="Helvetica Neue"/>
              </a:rPr>
              <a:t>Link: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52695F-06A0-61AE-FB2A-9CD455F2328E}"/>
              </a:ext>
            </a:extLst>
          </p:cNvPr>
          <p:cNvSpPr txBox="1"/>
          <p:nvPr/>
        </p:nvSpPr>
        <p:spPr>
          <a:xfrm>
            <a:off x="13559271" y="38997597"/>
            <a:ext cx="13344074" cy="923330"/>
          </a:xfrm>
          <a:prstGeom prst="rect">
            <a:avLst/>
          </a:prstGeom>
          <a:solidFill>
            <a:srgbClr val="74767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2025030">
              <a:defRPr/>
            </a:pPr>
            <a:r>
              <a:rPr lang="pt-BR" sz="5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RELATÓRIO  CURVA S</a:t>
            </a:r>
            <a:endParaRPr lang="en-US" sz="5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2E4268A-4169-037F-4ACF-B6D4AE3F97E3}"/>
              </a:ext>
            </a:extLst>
          </p:cNvPr>
          <p:cNvSpPr/>
          <p:nvPr/>
        </p:nvSpPr>
        <p:spPr>
          <a:xfrm>
            <a:off x="24145285" y="3056008"/>
            <a:ext cx="1553615" cy="1553615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51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3986" dirty="0">
              <a:solidFill>
                <a:srgbClr val="FFFF00"/>
              </a:solidFill>
              <a:highlight>
                <a:srgbClr val="008000"/>
              </a:highlight>
              <a:latin typeface="Calibri" panose="020F0502020204030204"/>
              <a:sym typeface="Helvetica Neue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380224-6F92-0157-2B11-7125783287E2}"/>
              </a:ext>
            </a:extLst>
          </p:cNvPr>
          <p:cNvSpPr/>
          <p:nvPr/>
        </p:nvSpPr>
        <p:spPr>
          <a:xfrm>
            <a:off x="9694341" y="17688794"/>
            <a:ext cx="3720243" cy="336254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25030">
              <a:defRPr/>
            </a:pPr>
            <a:r>
              <a:rPr lang="pt-BR" sz="3600" b="1" dirty="0">
                <a:solidFill>
                  <a:schemeClr val="tx1"/>
                </a:solidFill>
                <a:latin typeface="Calibri" panose="020F0502020204030204"/>
              </a:rPr>
              <a:t>Melhoria na Performance e Segurança das Inspeções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861F748-E5DF-7315-F590-D956DAA9D719}"/>
              </a:ext>
            </a:extLst>
          </p:cNvPr>
          <p:cNvSpPr/>
          <p:nvPr/>
        </p:nvSpPr>
        <p:spPr>
          <a:xfrm>
            <a:off x="289390" y="17678423"/>
            <a:ext cx="4148606" cy="3331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25030">
              <a:defRPr/>
            </a:pPr>
            <a:r>
              <a:rPr lang="pt-BR" sz="3600" b="1" dirty="0">
                <a:solidFill>
                  <a:schemeClr val="tx1"/>
                </a:solidFill>
                <a:latin typeface="Calibri" panose="020F0502020204030204"/>
              </a:rPr>
              <a:t>Aumentar o Monitoramento Remoto de componentes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755C006-0987-BCE0-D325-09771D471262}"/>
              </a:ext>
            </a:extLst>
          </p:cNvPr>
          <p:cNvSpPr/>
          <p:nvPr/>
        </p:nvSpPr>
        <p:spPr>
          <a:xfrm>
            <a:off x="5403595" y="17688992"/>
            <a:ext cx="3507411" cy="3349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25030">
              <a:defRPr/>
            </a:pPr>
            <a:r>
              <a:rPr lang="pt-BR" sz="4000" b="1" dirty="0">
                <a:solidFill>
                  <a:schemeClr val="tx1"/>
                </a:solidFill>
                <a:latin typeface="Calibri" panose="020F0502020204030204"/>
              </a:rPr>
              <a:t>Redução da Taxa de Falha</a:t>
            </a:r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66623D75-3CB0-0C94-4FDD-9AFE5F931450}"/>
              </a:ext>
            </a:extLst>
          </p:cNvPr>
          <p:cNvSpPr/>
          <p:nvPr/>
        </p:nvSpPr>
        <p:spPr>
          <a:xfrm>
            <a:off x="4522787" y="18009316"/>
            <a:ext cx="697671" cy="1776977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>
              <a:solidFill>
                <a:schemeClr val="tx1"/>
              </a:solidFill>
            </a:endParaRPr>
          </a:p>
        </p:txBody>
      </p:sp>
      <p:sp>
        <p:nvSpPr>
          <p:cNvPr id="11" name="Igual a 10">
            <a:extLst>
              <a:ext uri="{FF2B5EF4-FFF2-40B4-BE49-F238E27FC236}">
                <a16:creationId xmlns:a16="http://schemas.microsoft.com/office/drawing/2014/main" id="{40EDA35E-2221-3E88-E91A-DE13A2DBE639}"/>
              </a:ext>
            </a:extLst>
          </p:cNvPr>
          <p:cNvSpPr/>
          <p:nvPr/>
        </p:nvSpPr>
        <p:spPr>
          <a:xfrm>
            <a:off x="8875372" y="18072870"/>
            <a:ext cx="766268" cy="1776977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>
              <a:solidFill>
                <a:schemeClr val="tx1"/>
              </a:solidFill>
            </a:endParaRPr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5555FFEA-652F-415F-88F4-EAF34F3B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8" y="30166061"/>
            <a:ext cx="5844711" cy="39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E39994-5668-6AC6-D589-D812E2D727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8077" y="30014220"/>
            <a:ext cx="5917553" cy="41589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DE01982-9BEA-647F-541C-40D20CBE2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95" y="34149741"/>
            <a:ext cx="5917554" cy="40931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9D98D9F-866D-3968-6A94-5D80BEAC23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8044" y="34194154"/>
            <a:ext cx="5817621" cy="406919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D5D9ED-C7D3-2248-5B74-85F0F6E6DFAE}"/>
              </a:ext>
            </a:extLst>
          </p:cNvPr>
          <p:cNvSpPr/>
          <p:nvPr/>
        </p:nvSpPr>
        <p:spPr>
          <a:xfrm>
            <a:off x="29412" y="23536241"/>
            <a:ext cx="1342473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2025030">
              <a:defRPr/>
            </a:pPr>
            <a:r>
              <a:rPr lang="pt-BR" sz="4800" kern="0" dirty="0">
                <a:solidFill>
                  <a:srgbClr val="747678"/>
                </a:solidFill>
                <a:latin typeface="Calibri" panose="020F0502020204030204"/>
                <a:cs typeface="Arial" panose="020B0604020202020204" pitchFamily="34" charset="0"/>
                <a:sym typeface="Helvetica Neue"/>
              </a:rPr>
              <a:t>Antecipar falhas em componentes, utilizando como base os parâmetros de temperatura e vibração em cilindros e bombas, e atualizar a BP apresentada em 2022 junto a CAT.</a:t>
            </a:r>
          </a:p>
          <a:p>
            <a:pPr algn="just" defTabSz="2025030">
              <a:defRPr/>
            </a:pPr>
            <a:r>
              <a:rPr lang="pt-BR" sz="4800" kern="0" dirty="0">
                <a:solidFill>
                  <a:srgbClr val="747678"/>
                </a:solidFill>
                <a:latin typeface="Calibri" panose="020F0502020204030204"/>
                <a:cs typeface="Arial" panose="020B0604020202020204" pitchFamily="34" charset="0"/>
                <a:sym typeface="Helvetica Neue"/>
              </a:rPr>
              <a:t>Os pontos mais quentes dos cilindros foram capturados pela câmera e observou-se que o cilindro de elevação l/d da lança tem uma temperatura de 5°C acima do cilindro de elevação l/e , como visto na figura ao lado.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B30A8C-5C0B-14C9-A2AF-AFFA66978EDE}"/>
              </a:ext>
            </a:extLst>
          </p:cNvPr>
          <p:cNvSpPr/>
          <p:nvPr/>
        </p:nvSpPr>
        <p:spPr>
          <a:xfrm>
            <a:off x="10087574" y="40801687"/>
            <a:ext cx="3453007" cy="418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2025030">
              <a:defRPr/>
            </a:pPr>
            <a:r>
              <a:rPr lang="pt-BR" sz="2658" kern="0" dirty="0">
                <a:solidFill>
                  <a:srgbClr val="747678"/>
                </a:solidFill>
                <a:latin typeface="Calibri" panose="020F0502020204030204"/>
                <a:cs typeface="Arial" panose="020B0604020202020204" pitchFamily="34" charset="0"/>
                <a:sym typeface="Helvetica Neue"/>
              </a:rPr>
              <a:t>Frequência de coleta e análise de dados de temperatura não permitem a antecipação da falha e consequentemente, degradação do componente com contaminação do sistema.</a:t>
            </a: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CA296AB3-A4EF-AC87-A74A-87D9B85C5D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96" y="40569909"/>
            <a:ext cx="9993876" cy="4294059"/>
          </a:xfrm>
          <a:prstGeom prst="rect">
            <a:avLst/>
          </a:prstGeom>
        </p:spPr>
      </p:pic>
      <p:graphicFrame>
        <p:nvGraphicFramePr>
          <p:cNvPr id="1060" name="Tabela 1059">
            <a:extLst>
              <a:ext uri="{FF2B5EF4-FFF2-40B4-BE49-F238E27FC236}">
                <a16:creationId xmlns:a16="http://schemas.microsoft.com/office/drawing/2014/main" id="{E2BE05FD-EEC8-CAB2-2172-6029B7C2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33010"/>
              </p:ext>
            </p:extLst>
          </p:nvPr>
        </p:nvGraphicFramePr>
        <p:xfrm>
          <a:off x="13664701" y="17253853"/>
          <a:ext cx="13184112" cy="1058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947">
                  <a:extLst>
                    <a:ext uri="{9D8B030D-6E8A-4147-A177-3AD203B41FA5}">
                      <a16:colId xmlns:a16="http://schemas.microsoft.com/office/drawing/2014/main" val="2437791761"/>
                    </a:ext>
                  </a:extLst>
                </a:gridCol>
                <a:gridCol w="2733226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3968939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71142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Stick </a:t>
                      </a: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4000" b="1" dirty="0">
                        <a:solidFill>
                          <a:schemeClr val="tx1"/>
                        </a:solidFill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36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Temperatura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Boom </a:t>
                      </a: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4000" b="1" dirty="0">
                        <a:solidFill>
                          <a:schemeClr val="tx1"/>
                        </a:solidFill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36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49070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Swing Drive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36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624521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Bucket</a:t>
                      </a: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endParaRPr lang="pt-BR" sz="4000" b="1" dirty="0">
                        <a:solidFill>
                          <a:schemeClr val="tx1"/>
                        </a:solidFill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36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309602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Boom </a:t>
                      </a: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Cylinder</a:t>
                      </a: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 LD/LE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Pressure</a:t>
                      </a:r>
                      <a:endParaRPr lang="pt-BR" sz="36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47355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Final Drive LD/LE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36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N/D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467416"/>
                  </a:ext>
                </a:extLst>
              </a:tr>
              <a:tr h="711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Swing Gear F/R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36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N/D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62130"/>
                  </a:ext>
                </a:extLst>
              </a:tr>
              <a:tr h="913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4000" b="1" dirty="0" err="1">
                          <a:solidFill>
                            <a:schemeClr val="tx1"/>
                          </a:solidFill>
                        </a:rPr>
                        <a:t>Hydraulic</a:t>
                      </a: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 Pump</a:t>
                      </a: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r>
                        <a:rPr lang="pt-BR" sz="36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36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Pressure</a:t>
                      </a:r>
                      <a:endParaRPr lang="pt-BR" sz="36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Vibration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Temperature</a:t>
                      </a: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70975" marR="70975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24121"/>
                  </a:ext>
                </a:extLst>
              </a:tr>
            </a:tbl>
          </a:graphicData>
        </a:graphic>
      </p:graphicFrame>
      <p:graphicFrame>
        <p:nvGraphicFramePr>
          <p:cNvPr id="1062" name="Tabela 1061">
            <a:extLst>
              <a:ext uri="{FF2B5EF4-FFF2-40B4-BE49-F238E27FC236}">
                <a16:creationId xmlns:a16="http://schemas.microsoft.com/office/drawing/2014/main" id="{64D2BA7D-C68F-E024-6F67-2AC033B86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159624"/>
              </p:ext>
            </p:extLst>
          </p:nvPr>
        </p:nvGraphicFramePr>
        <p:xfrm>
          <a:off x="20146700" y="16474674"/>
          <a:ext cx="6624223" cy="71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095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3847128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508925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</a:rPr>
                        <a:t>VIMS</a:t>
                      </a:r>
                    </a:p>
                  </a:txBody>
                  <a:tcPr marL="64523" marR="64523" marT="51961" marB="519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</a:rPr>
                        <a:t>DYNAMOX</a:t>
                      </a:r>
                    </a:p>
                  </a:txBody>
                  <a:tcPr marL="64523" marR="64523" marT="51961" marB="519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</a:tbl>
          </a:graphicData>
        </a:graphic>
      </p:graphicFrame>
      <p:graphicFrame>
        <p:nvGraphicFramePr>
          <p:cNvPr id="1086" name="Tabela 204">
            <a:extLst>
              <a:ext uri="{FF2B5EF4-FFF2-40B4-BE49-F238E27FC236}">
                <a16:creationId xmlns:a16="http://schemas.microsoft.com/office/drawing/2014/main" id="{661D10BB-8BF5-85B9-92E2-66A3F15C2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21509"/>
              </p:ext>
            </p:extLst>
          </p:nvPr>
        </p:nvGraphicFramePr>
        <p:xfrm>
          <a:off x="13566355" y="28294539"/>
          <a:ext cx="13204568" cy="732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8663">
                  <a:extLst>
                    <a:ext uri="{9D8B030D-6E8A-4147-A177-3AD203B41FA5}">
                      <a16:colId xmlns:a16="http://schemas.microsoft.com/office/drawing/2014/main" val="2500869391"/>
                    </a:ext>
                  </a:extLst>
                </a:gridCol>
                <a:gridCol w="2368623">
                  <a:extLst>
                    <a:ext uri="{9D8B030D-6E8A-4147-A177-3AD203B41FA5}">
                      <a16:colId xmlns:a16="http://schemas.microsoft.com/office/drawing/2014/main" val="1405828022"/>
                    </a:ext>
                  </a:extLst>
                </a:gridCol>
                <a:gridCol w="2647282">
                  <a:extLst>
                    <a:ext uri="{9D8B030D-6E8A-4147-A177-3AD203B41FA5}">
                      <a16:colId xmlns:a16="http://schemas.microsoft.com/office/drawing/2014/main" val="3279572941"/>
                    </a:ext>
                  </a:extLst>
                </a:gridCol>
              </a:tblGrid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1" dirty="0">
                          <a:solidFill>
                            <a:schemeClr val="tx1"/>
                          </a:solidFill>
                        </a:rPr>
                        <a:t>O QUE?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1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QUEM?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1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QUANDO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9217"/>
                  </a:ext>
                </a:extLst>
              </a:tr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</a:rPr>
                        <a:t>Aquisição dos sensores e gateway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Cid Clay/Leonardo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Jan/24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53752"/>
                  </a:ext>
                </a:extLst>
              </a:tr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</a:rPr>
                        <a:t>Definição dos componentes/pontos de instalação/coleta dados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Arthur/Sales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Marc/24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04696"/>
                  </a:ext>
                </a:extLst>
              </a:tr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</a:rPr>
                        <a:t>Monitorar os dados e correlacionar com o </a:t>
                      </a:r>
                      <a:r>
                        <a:rPr lang="pt-BR" sz="4000" b="0" dirty="0" err="1">
                          <a:solidFill>
                            <a:schemeClr val="tx1"/>
                          </a:solidFill>
                        </a:rPr>
                        <a:t>VIMs</a:t>
                      </a:r>
                      <a:endParaRPr lang="pt-BR" sz="4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Arthur/Sales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Periodicamente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067979"/>
                  </a:ext>
                </a:extLst>
              </a:tr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</a:rPr>
                        <a:t>Atualizar Mensalmente, alarmes de ações em campo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 err="1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Reylan</a:t>
                      </a: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/Sales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pt-BR" sz="4000" b="0" kern="12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Periodicamente</a:t>
                      </a: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281444"/>
                  </a:ext>
                </a:extLst>
              </a:tr>
              <a:tr h="44142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sz="4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2700040" rtl="0" eaLnBrk="1" latinLnBrk="0" hangingPunct="1">
                        <a:buFont typeface="Arial" panose="020B0604020202020204" pitchFamily="34" charset="0"/>
                        <a:buNone/>
                      </a:pPr>
                      <a:endParaRPr lang="pt-BR" sz="4000" b="0" kern="1200" dirty="0">
                        <a:solidFill>
                          <a:schemeClr val="tx1"/>
                        </a:solidFill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114306" marR="114306" marT="51961" marB="519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36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8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mesa, homem, deitado, cama">
            <a:extLst>
              <a:ext uri="{FF2B5EF4-FFF2-40B4-BE49-F238E27FC236}">
                <a16:creationId xmlns:a16="http://schemas.microsoft.com/office/drawing/2014/main" id="{8C0007A4-8C13-3D67-F31D-80C81538E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7923" r="7309" b="21078"/>
          <a:stretch/>
        </p:blipFill>
        <p:spPr>
          <a:xfrm flipH="1">
            <a:off x="7836268" y="1604493"/>
            <a:ext cx="11327664" cy="7138211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BDB06CB-F51E-6220-3CAF-415ED3E825C1}"/>
              </a:ext>
            </a:extLst>
          </p:cNvPr>
          <p:cNvCxnSpPr>
            <a:cxnSpLocks/>
          </p:cNvCxnSpPr>
          <p:nvPr/>
        </p:nvCxnSpPr>
        <p:spPr>
          <a:xfrm flipH="1">
            <a:off x="13507346" y="829826"/>
            <a:ext cx="1716408" cy="1889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E4AD26A-1CD4-D595-06D8-E65926001E09}"/>
              </a:ext>
            </a:extLst>
          </p:cNvPr>
          <p:cNvCxnSpPr>
            <a:cxnSpLocks/>
          </p:cNvCxnSpPr>
          <p:nvPr/>
        </p:nvCxnSpPr>
        <p:spPr>
          <a:xfrm>
            <a:off x="6374235" y="5747721"/>
            <a:ext cx="2764303" cy="80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C26DC03-6DD4-FF72-1C58-1417EE30974F}"/>
              </a:ext>
            </a:extLst>
          </p:cNvPr>
          <p:cNvSpPr/>
          <p:nvPr/>
        </p:nvSpPr>
        <p:spPr>
          <a:xfrm>
            <a:off x="1614342" y="3350580"/>
            <a:ext cx="11539374" cy="188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PINOS E BUCHAS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Stick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Boom</a:t>
            </a:r>
          </a:p>
        </p:txBody>
      </p:sp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5AE51B05-F373-D247-5359-FEC5D4F56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355" y="9260383"/>
            <a:ext cx="5523951" cy="773965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3EE6A72-CA31-CFC0-C5A1-73E3E3DFAB14}"/>
              </a:ext>
            </a:extLst>
          </p:cNvPr>
          <p:cNvCxnSpPr>
            <a:cxnSpLocks/>
          </p:cNvCxnSpPr>
          <p:nvPr/>
        </p:nvCxnSpPr>
        <p:spPr>
          <a:xfrm flipH="1">
            <a:off x="16986586" y="12826543"/>
            <a:ext cx="27449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C9419B1-74CC-3E37-C00D-F54A72476706}"/>
              </a:ext>
            </a:extLst>
          </p:cNvPr>
          <p:cNvSpPr/>
          <p:nvPr/>
        </p:nvSpPr>
        <p:spPr>
          <a:xfrm>
            <a:off x="1529071" y="11710810"/>
            <a:ext cx="11539374" cy="223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SISTEMA DE GIRO: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Redutor </a:t>
            </a:r>
            <a:r>
              <a:rPr lang="pt-BR" sz="3986" dirty="0" err="1">
                <a:solidFill>
                  <a:schemeClr val="tx1"/>
                </a:solidFill>
                <a:latin typeface="Calibri" panose="020F0502020204030204"/>
              </a:rPr>
              <a:t>Frontao</a:t>
            </a: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 e Traseiro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Motor de Giro Frontal e Traseiro</a:t>
            </a:r>
          </a:p>
        </p:txBody>
      </p:sp>
      <p:pic>
        <p:nvPicPr>
          <p:cNvPr id="8" name="Imagem 7" descr="Uma imagem contendo objeto, mesa, telefone, deitado&#10;&#10;Descrição gerada automaticamente">
            <a:extLst>
              <a:ext uri="{FF2B5EF4-FFF2-40B4-BE49-F238E27FC236}">
                <a16:creationId xmlns:a16="http://schemas.microsoft.com/office/drawing/2014/main" id="{5B73C993-249C-94C8-F214-FA4A15E43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15636" r="12741" b="11757"/>
          <a:stretch/>
        </p:blipFill>
        <p:spPr>
          <a:xfrm>
            <a:off x="14121432" y="18025095"/>
            <a:ext cx="7668601" cy="7124249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CC7B863-EFD0-0B22-F4E1-7D8A236B7912}"/>
              </a:ext>
            </a:extLst>
          </p:cNvPr>
          <p:cNvCxnSpPr>
            <a:cxnSpLocks/>
          </p:cNvCxnSpPr>
          <p:nvPr/>
        </p:nvCxnSpPr>
        <p:spPr>
          <a:xfrm flipH="1">
            <a:off x="17168412" y="16820462"/>
            <a:ext cx="1190668" cy="2022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96EEF09-6DFB-E4DE-A909-75604AFC4900}"/>
              </a:ext>
            </a:extLst>
          </p:cNvPr>
          <p:cNvSpPr/>
          <p:nvPr/>
        </p:nvSpPr>
        <p:spPr>
          <a:xfrm>
            <a:off x="1699470" y="19840167"/>
            <a:ext cx="11539374" cy="223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SISTEMA DE LOCOMOÇÃO: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Motor de Deslocamento LD/LE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/>
              </a:rPr>
              <a:t>Avaliar Comando Final LD/LE (Reylan)</a:t>
            </a:r>
          </a:p>
        </p:txBody>
      </p:sp>
      <p:pic>
        <p:nvPicPr>
          <p:cNvPr id="11" name="Imagem 10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2160A33D-C81D-ED93-714A-D5471E3B1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541" y="24041973"/>
            <a:ext cx="10836416" cy="7053086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10D13CA-C9E5-BD6B-E580-6B9F3E4AD13C}"/>
              </a:ext>
            </a:extLst>
          </p:cNvPr>
          <p:cNvCxnSpPr>
            <a:cxnSpLocks/>
          </p:cNvCxnSpPr>
          <p:nvPr/>
        </p:nvCxnSpPr>
        <p:spPr>
          <a:xfrm flipH="1">
            <a:off x="21790033" y="26581048"/>
            <a:ext cx="29205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436A368-67DE-01DF-181C-C076EC217574}"/>
              </a:ext>
            </a:extLst>
          </p:cNvPr>
          <p:cNvCxnSpPr>
            <a:cxnSpLocks/>
          </p:cNvCxnSpPr>
          <p:nvPr/>
        </p:nvCxnSpPr>
        <p:spPr>
          <a:xfrm>
            <a:off x="13507346" y="25668514"/>
            <a:ext cx="2613163" cy="600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24F6C103-C1BA-BCD1-058E-D77B998C9869}"/>
              </a:ext>
            </a:extLst>
          </p:cNvPr>
          <p:cNvSpPr/>
          <p:nvPr/>
        </p:nvSpPr>
        <p:spPr>
          <a:xfrm>
            <a:off x="2204229" y="26401146"/>
            <a:ext cx="11539374" cy="223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SISTEMA DE GIRO: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Engrenagem de Giro Frontal e Traseiro</a:t>
            </a:r>
          </a:p>
        </p:txBody>
      </p:sp>
      <p:pic>
        <p:nvPicPr>
          <p:cNvPr id="18" name="Imagem 1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763F72B6-64E2-EF51-BE8D-5512F96A5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1173">
            <a:off x="10502665" y="30763150"/>
            <a:ext cx="11954385" cy="11159286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D99FF5A-CF42-28CD-AED1-E28481893523}"/>
              </a:ext>
            </a:extLst>
          </p:cNvPr>
          <p:cNvCxnSpPr>
            <a:cxnSpLocks/>
          </p:cNvCxnSpPr>
          <p:nvPr/>
        </p:nvCxnSpPr>
        <p:spPr>
          <a:xfrm flipH="1">
            <a:off x="14708349" y="35001305"/>
            <a:ext cx="2018524" cy="871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A83D1199-779C-4C27-2DC3-438A47F8B48C}"/>
              </a:ext>
            </a:extLst>
          </p:cNvPr>
          <p:cNvSpPr/>
          <p:nvPr/>
        </p:nvSpPr>
        <p:spPr>
          <a:xfrm>
            <a:off x="2204229" y="32932574"/>
            <a:ext cx="10092941" cy="4146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CILINDROS: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Cilindro de Elevação (LD/LE)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Cilindro Inclinação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Cilindro da Caçamba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76EC3E1-F5F2-80D6-D23F-96A45A80E046}"/>
              </a:ext>
            </a:extLst>
          </p:cNvPr>
          <p:cNvSpPr/>
          <p:nvPr/>
        </p:nvSpPr>
        <p:spPr>
          <a:xfrm>
            <a:off x="14325779" y="31725861"/>
            <a:ext cx="10092941" cy="4146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Nota: </a:t>
            </a: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Aplicar na Metade Superior no sentido da Haste, conforme orientado pela Engenharia</a:t>
            </a:r>
          </a:p>
        </p:txBody>
      </p:sp>
      <p:pic>
        <p:nvPicPr>
          <p:cNvPr id="22" name="Imagem 21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47CA52DB-D021-7C21-69C4-C0F69CDF31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9520" r="7224" b="19916"/>
          <a:stretch/>
        </p:blipFill>
        <p:spPr>
          <a:xfrm>
            <a:off x="11704306" y="39112743"/>
            <a:ext cx="7038896" cy="3739415"/>
          </a:xfrm>
          <a:prstGeom prst="rect">
            <a:avLst/>
          </a:prstGeom>
        </p:spPr>
      </p:pic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88F547-5B89-5381-E4A9-B676930164E4}"/>
              </a:ext>
            </a:extLst>
          </p:cNvPr>
          <p:cNvCxnSpPr>
            <a:cxnSpLocks/>
          </p:cNvCxnSpPr>
          <p:nvPr/>
        </p:nvCxnSpPr>
        <p:spPr>
          <a:xfrm>
            <a:off x="13778919" y="38287645"/>
            <a:ext cx="0" cy="2139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2C6B6A4-FBD5-EB5A-FEAF-3EF64ABF0EA3}"/>
              </a:ext>
            </a:extLst>
          </p:cNvPr>
          <p:cNvCxnSpPr>
            <a:cxnSpLocks/>
          </p:cNvCxnSpPr>
          <p:nvPr/>
        </p:nvCxnSpPr>
        <p:spPr>
          <a:xfrm>
            <a:off x="15717611" y="37284037"/>
            <a:ext cx="0" cy="2139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90DC1B-C800-BB35-C947-DC727A2806B0}"/>
              </a:ext>
            </a:extLst>
          </p:cNvPr>
          <p:cNvSpPr/>
          <p:nvPr/>
        </p:nvSpPr>
        <p:spPr>
          <a:xfrm>
            <a:off x="1028570" y="38353660"/>
            <a:ext cx="10092941" cy="4146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25030">
              <a:defRPr/>
            </a:pPr>
            <a:r>
              <a:rPr lang="pt-BR" sz="3986" b="1" dirty="0">
                <a:solidFill>
                  <a:schemeClr val="tx1"/>
                </a:solidFill>
                <a:latin typeface="Calibri" panose="020F0502020204030204"/>
              </a:rPr>
              <a:t>BOMBAS: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Carcaça da P1</a:t>
            </a:r>
          </a:p>
          <a:p>
            <a:pPr marL="759386" indent="-759386" defTabSz="2025030">
              <a:buFontTx/>
              <a:buAutoNum type="arabicParenR"/>
              <a:defRPr/>
            </a:pPr>
            <a:r>
              <a:rPr lang="pt-BR" sz="3986" dirty="0">
                <a:solidFill>
                  <a:schemeClr val="tx1"/>
                </a:solidFill>
                <a:latin typeface="Calibri" panose="020F0502020204030204"/>
              </a:rPr>
              <a:t>Carcaça da P2</a:t>
            </a:r>
          </a:p>
        </p:txBody>
      </p:sp>
    </p:spTree>
    <p:extLst>
      <p:ext uri="{BB962C8B-B14F-4D97-AF65-F5344CB8AC3E}">
        <p14:creationId xmlns:p14="http://schemas.microsoft.com/office/powerpoint/2010/main" val="362062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90E68485-1E23-697C-DFEB-0FCA88A32C2E}"/>
              </a:ext>
            </a:extLst>
          </p:cNvPr>
          <p:cNvSpPr/>
          <p:nvPr/>
        </p:nvSpPr>
        <p:spPr>
          <a:xfrm>
            <a:off x="7404951" y="7141437"/>
            <a:ext cx="9749828" cy="119080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84AD4B-574A-54EA-1423-6AEEA8C60889}"/>
              </a:ext>
            </a:extLst>
          </p:cNvPr>
          <p:cNvSpPr/>
          <p:nvPr/>
        </p:nvSpPr>
        <p:spPr>
          <a:xfrm>
            <a:off x="12538684" y="5724952"/>
            <a:ext cx="8057709" cy="9841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2447825-41DA-D879-FACB-F787B56F665B}"/>
              </a:ext>
            </a:extLst>
          </p:cNvPr>
          <p:cNvGrpSpPr/>
          <p:nvPr/>
        </p:nvGrpSpPr>
        <p:grpSpPr>
          <a:xfrm>
            <a:off x="25266791" y="1215065"/>
            <a:ext cx="1908408" cy="28081384"/>
            <a:chOff x="11409286" y="247336"/>
            <a:chExt cx="709499" cy="6513227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AF7D2F31-797A-B9D7-616A-F1B64AAC7CB6}"/>
                </a:ext>
              </a:extLst>
            </p:cNvPr>
            <p:cNvSpPr/>
            <p:nvPr/>
          </p:nvSpPr>
          <p:spPr>
            <a:xfrm rot="5400000">
              <a:off x="10065597" y="1695947"/>
              <a:ext cx="3342807" cy="445585"/>
            </a:xfrm>
            <a:prstGeom prst="rect">
              <a:avLst/>
            </a:prstGeom>
            <a:solidFill>
              <a:srgbClr val="F8B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86" dirty="0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EC6063C-E11C-D974-5BF6-AF384C6F21A6}"/>
                </a:ext>
              </a:extLst>
            </p:cNvPr>
            <p:cNvSpPr txBox="1"/>
            <p:nvPr/>
          </p:nvSpPr>
          <p:spPr>
            <a:xfrm>
              <a:off x="11409286" y="322286"/>
              <a:ext cx="709499" cy="3432746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pt-BR" sz="9600" b="1" spc="-664" dirty="0">
                  <a:latin typeface="Bahnschrift SemiBold Condensed" panose="020B0502040204020203" pitchFamily="34" charset="0"/>
                </a:rPr>
                <a:t>Project</a:t>
              </a:r>
              <a:endParaRPr lang="en-US" sz="9600" b="1" spc="-664" dirty="0">
                <a:latin typeface="Bahnschrift SemiBold Condensed" panose="020B0502040204020203" pitchFamily="34" charset="0"/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BA9266B-12E8-3D67-F395-A4ABCB1C1E14}"/>
                </a:ext>
              </a:extLst>
            </p:cNvPr>
            <p:cNvSpPr/>
            <p:nvPr/>
          </p:nvSpPr>
          <p:spPr>
            <a:xfrm rot="5400000">
              <a:off x="10166781" y="4937571"/>
              <a:ext cx="3140441" cy="445585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86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FF50198-9ED2-638B-A966-3FBACD8A5F55}"/>
                </a:ext>
              </a:extLst>
            </p:cNvPr>
            <p:cNvSpPr txBox="1"/>
            <p:nvPr/>
          </p:nvSpPr>
          <p:spPr>
            <a:xfrm>
              <a:off x="11409291" y="3470222"/>
              <a:ext cx="656077" cy="3290341"/>
            </a:xfrm>
            <a:prstGeom prst="rect">
              <a:avLst/>
            </a:prstGeom>
            <a:noFill/>
            <a:ln>
              <a:noFill/>
            </a:ln>
          </p:spPr>
          <p:txBody>
            <a:bodyPr vert="wordArtVert" wrap="square" rtlCol="0">
              <a:spAutoFit/>
            </a:bodyPr>
            <a:lstStyle/>
            <a:p>
              <a:r>
                <a:rPr lang="pt-BR" sz="8000" b="1" spc="-664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                   CH</a:t>
              </a:r>
              <a:r>
                <a:rPr lang="pt-BR" sz="8800" b="1" spc="-664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A</a:t>
              </a:r>
              <a:r>
                <a:rPr lang="pt-BR" sz="8000" b="1" spc="-664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RTER</a:t>
              </a:r>
              <a:endParaRPr lang="en-US" sz="8000" b="1" spc="-664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77AF965E-3145-8E1D-B3FE-7483E2D5CD94}"/>
                </a:ext>
              </a:extLst>
            </p:cNvPr>
            <p:cNvSpPr/>
            <p:nvPr/>
          </p:nvSpPr>
          <p:spPr>
            <a:xfrm>
              <a:off x="11589254" y="4769781"/>
              <a:ext cx="289892" cy="263538"/>
            </a:xfrm>
            <a:prstGeom prst="triangle">
              <a:avLst/>
            </a:prstGeom>
            <a:solidFill>
              <a:srgbClr val="F8B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86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1A46BA-DD28-9A7B-9826-2B62A4611600}"/>
              </a:ext>
            </a:extLst>
          </p:cNvPr>
          <p:cNvSpPr txBox="1"/>
          <p:nvPr/>
        </p:nvSpPr>
        <p:spPr>
          <a:xfrm>
            <a:off x="7282237" y="2585090"/>
            <a:ext cx="17669519" cy="7113935"/>
          </a:xfrm>
          <a:prstGeom prst="rect">
            <a:avLst/>
          </a:prstGeom>
          <a:noFill/>
          <a:ln w="28575">
            <a:solidFill>
              <a:srgbClr val="F8B80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6000" i="1" dirty="0">
                <a:latin typeface="Century Gothic" panose="020B0502020202020204" pitchFamily="34" charset="0"/>
              </a:rPr>
              <a:t>Otimizar o monitoramento das condições em equipamentos de mineração, com foco nos componentes</a:t>
            </a:r>
            <a:r>
              <a:rPr lang="pt-BR" sz="6000" dirty="0">
                <a:latin typeface="Century Gothic" panose="020B0502020202020204" pitchFamily="34" charset="0"/>
              </a:rPr>
              <a:t> </a:t>
            </a:r>
            <a:r>
              <a:rPr lang="pt-BR" sz="6600" b="1" i="1" dirty="0">
                <a:solidFill>
                  <a:srgbClr val="FFC000"/>
                </a:solidFill>
                <a:latin typeface="Century Gothic" panose="020B0502020202020204" pitchFamily="34" charset="0"/>
              </a:rPr>
              <a:t>sem cobertura de monitoramento direto</a:t>
            </a:r>
          </a:p>
          <a:p>
            <a:pPr>
              <a:lnSpc>
                <a:spcPct val="150000"/>
              </a:lnSpc>
            </a:pPr>
            <a:endParaRPr lang="en-US" sz="6000" b="1" i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8B801"/>
              </a:highlight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B3B251F-2906-EC27-6ED7-0CF5B42B3799}"/>
              </a:ext>
            </a:extLst>
          </p:cNvPr>
          <p:cNvSpPr/>
          <p:nvPr/>
        </p:nvSpPr>
        <p:spPr>
          <a:xfrm>
            <a:off x="16901855" y="20669667"/>
            <a:ext cx="6557191" cy="9841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B7123B-AE37-46E6-AAC5-7E9533EF6D88}"/>
              </a:ext>
            </a:extLst>
          </p:cNvPr>
          <p:cNvSpPr txBox="1"/>
          <p:nvPr/>
        </p:nvSpPr>
        <p:spPr>
          <a:xfrm>
            <a:off x="2978963" y="3576756"/>
            <a:ext cx="3674906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201" b="1" spc="664" dirty="0">
                <a:solidFill>
                  <a:srgbClr val="333333"/>
                </a:solidFill>
                <a:latin typeface="Bahnschrift SemiBold Condensed" panose="020B0502040204020203" pitchFamily="34" charset="0"/>
              </a:rPr>
              <a:t>Problema</a:t>
            </a:r>
            <a:endParaRPr lang="en-US" sz="6201" b="1" spc="664" dirty="0">
              <a:solidFill>
                <a:srgbClr val="333333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A3C0BBA-0F87-199B-5FC6-6BE90F3764A9}"/>
              </a:ext>
            </a:extLst>
          </p:cNvPr>
          <p:cNvCxnSpPr>
            <a:cxnSpLocks/>
          </p:cNvCxnSpPr>
          <p:nvPr/>
        </p:nvCxnSpPr>
        <p:spPr>
          <a:xfrm flipV="1">
            <a:off x="156789" y="3709148"/>
            <a:ext cx="8903382" cy="803583"/>
          </a:xfrm>
          <a:prstGeom prst="bentConnector3">
            <a:avLst>
              <a:gd name="adj1" fmla="val 28359"/>
            </a:avLst>
          </a:prstGeom>
          <a:ln w="38100">
            <a:solidFill>
              <a:srgbClr val="F8B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633F450-A377-9AA0-BAA6-AF925F7E9BD6}"/>
              </a:ext>
            </a:extLst>
          </p:cNvPr>
          <p:cNvCxnSpPr>
            <a:cxnSpLocks/>
          </p:cNvCxnSpPr>
          <p:nvPr/>
        </p:nvCxnSpPr>
        <p:spPr>
          <a:xfrm flipV="1">
            <a:off x="51659" y="11785957"/>
            <a:ext cx="9008512" cy="1671395"/>
          </a:xfrm>
          <a:prstGeom prst="bentConnector3">
            <a:avLst>
              <a:gd name="adj1" fmla="val 29699"/>
            </a:avLst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E6193A-3106-632A-D58C-10ABD889AD00}"/>
              </a:ext>
            </a:extLst>
          </p:cNvPr>
          <p:cNvSpPr txBox="1"/>
          <p:nvPr/>
        </p:nvSpPr>
        <p:spPr>
          <a:xfrm>
            <a:off x="2661803" y="11803635"/>
            <a:ext cx="4620436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spc="300">
                <a:solidFill>
                  <a:srgbClr val="333333"/>
                </a:solidFill>
                <a:latin typeface="Bahnschrift SemiBold Condensed" panose="020B0502040204020203" pitchFamily="34" charset="0"/>
              </a:defRPr>
            </a:lvl1pPr>
          </a:lstStyle>
          <a:p>
            <a:pPr algn="r"/>
            <a:r>
              <a:rPr lang="pt-BR" sz="6201" dirty="0">
                <a:solidFill>
                  <a:srgbClr val="F8B801"/>
                </a:solidFill>
              </a:rPr>
              <a:t>Estudo de Caso</a:t>
            </a:r>
            <a:endParaRPr lang="en-US" sz="6201" dirty="0">
              <a:solidFill>
                <a:srgbClr val="F8B80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044BC1-07F3-FDD5-5755-DD00DFB7DEDA}"/>
              </a:ext>
            </a:extLst>
          </p:cNvPr>
          <p:cNvSpPr txBox="1"/>
          <p:nvPr/>
        </p:nvSpPr>
        <p:spPr>
          <a:xfrm>
            <a:off x="7282239" y="10758206"/>
            <a:ext cx="17669518" cy="8815105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O modelo de escavadeira CAT 395 apresenta componentes sem monitoramento preditivo, sendo uma oportunidade para inserir sensores + </a:t>
            </a:r>
            <a:r>
              <a:rPr lang="pt-BR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IOTs</a:t>
            </a:r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e coletar dados de saúde destes componentes. A avaliação de temperatura/vibração demonstrou boa capacidade de avaliar a saúde destes componentes, possibilitando o uso de Machine Learning </a:t>
            </a:r>
            <a:r>
              <a:rPr lang="pt-BR" sz="4800" b="1" i="1" dirty="0">
                <a:solidFill>
                  <a:srgbClr val="FFC000"/>
                </a:solidFill>
                <a:latin typeface="Century Gothic" panose="020B0502020202020204" pitchFamily="34" charset="0"/>
              </a:rPr>
              <a:t>elevando a capacidade de identificação previa de falhas</a:t>
            </a:r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, </a:t>
            </a:r>
            <a:endParaRPr lang="pt-BR" sz="4800" dirty="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08A192-1C45-469D-B9F4-610744070AAD}"/>
              </a:ext>
            </a:extLst>
          </p:cNvPr>
          <p:cNvSpPr txBox="1"/>
          <p:nvPr/>
        </p:nvSpPr>
        <p:spPr>
          <a:xfrm>
            <a:off x="7326506" y="20261296"/>
            <a:ext cx="17669519" cy="9039591"/>
          </a:xfrm>
          <a:prstGeom prst="rect">
            <a:avLst/>
          </a:prstGeom>
          <a:noFill/>
          <a:ln w="28575">
            <a:solidFill>
              <a:srgbClr val="F8B80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6600" b="1" i="1" dirty="0">
                <a:solidFill>
                  <a:srgbClr val="333333"/>
                </a:solidFill>
                <a:highlight>
                  <a:srgbClr val="F8B801"/>
                </a:highlight>
                <a:latin typeface="Century Gothic" panose="020B0502020202020204" pitchFamily="34" charset="0"/>
              </a:rPr>
              <a:t>Fleet 395</a:t>
            </a:r>
            <a:r>
              <a:rPr lang="pt-BR" sz="6600" b="1" i="1" dirty="0">
                <a:solidFill>
                  <a:srgbClr val="333333"/>
                </a:solidFill>
                <a:latin typeface="Century Gothic" panose="020B0502020202020204" pitchFamily="34" charset="0"/>
              </a:rPr>
              <a:t>   Y1 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Alcançar </a:t>
            </a:r>
            <a:r>
              <a:rPr lang="pt-BR" sz="6600" b="1" dirty="0">
                <a:solidFill>
                  <a:srgbClr val="F8B801"/>
                </a:solidFill>
                <a:latin typeface="Century Gothic" panose="020B0502020202020204" pitchFamily="34" charset="0"/>
              </a:rPr>
              <a:t>100% Pequenos componentes </a:t>
            </a:r>
            <a:r>
              <a:rPr lang="pt-BR" sz="6600" dirty="0">
                <a:latin typeface="Century Gothic" panose="020B0502020202020204" pitchFamily="34" charset="0"/>
              </a:rPr>
              <a:t>monitorados</a:t>
            </a:r>
            <a:r>
              <a:rPr lang="pt-BR" sz="6600" b="1" dirty="0">
                <a:solidFill>
                  <a:srgbClr val="F8B801"/>
                </a:solidFill>
                <a:latin typeface="Century Gothic" panose="020B0502020202020204" pitchFamily="34" charset="0"/>
              </a:rPr>
              <a:t>  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| </a:t>
            </a:r>
            <a:r>
              <a:rPr lang="pt-BR" sz="6600" b="1" i="1" dirty="0">
                <a:solidFill>
                  <a:srgbClr val="333333"/>
                </a:solidFill>
                <a:latin typeface="Century Gothic" panose="020B0502020202020204" pitchFamily="34" charset="0"/>
              </a:rPr>
              <a:t>Y2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 Alcançar </a:t>
            </a:r>
            <a:r>
              <a:rPr lang="pt-BR" sz="6600" b="1" dirty="0">
                <a:solidFill>
                  <a:srgbClr val="333333"/>
                </a:solidFill>
                <a:highlight>
                  <a:srgbClr val="F8B801"/>
                </a:highlight>
                <a:latin typeface="Century Gothic" panose="020B0502020202020204" pitchFamily="34" charset="0"/>
              </a:rPr>
              <a:t>Monitoramento Online</a:t>
            </a:r>
          </a:p>
          <a:p>
            <a:pPr marL="632822" indent="-6328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6600" b="1" dirty="0">
                <a:solidFill>
                  <a:srgbClr val="333333"/>
                </a:solidFill>
                <a:highlight>
                  <a:srgbClr val="F8B801"/>
                </a:highlight>
                <a:latin typeface="Century Gothic" panose="020B0502020202020204" pitchFamily="34" charset="0"/>
              </a:rPr>
              <a:t>X1</a:t>
            </a:r>
            <a:r>
              <a:rPr lang="pt-BR" sz="66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: 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Melhora dos KPIs de</a:t>
            </a:r>
            <a:r>
              <a:rPr lang="pt-BR" sz="6600" b="1" u="sng" dirty="0">
                <a:solidFill>
                  <a:srgbClr val="333333"/>
                </a:solidFill>
                <a:latin typeface="Century Gothic" panose="020B0502020202020204" pitchFamily="34" charset="0"/>
              </a:rPr>
              <a:t> Confiabilidade     </a:t>
            </a:r>
          </a:p>
          <a:p>
            <a:pPr marL="632822" indent="-6328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6600" b="1" dirty="0">
                <a:solidFill>
                  <a:srgbClr val="333333"/>
                </a:solidFill>
                <a:highlight>
                  <a:srgbClr val="F8B801"/>
                </a:highlight>
                <a:latin typeface="Century Gothic" panose="020B0502020202020204" pitchFamily="34" charset="0"/>
              </a:rPr>
              <a:t>X2</a:t>
            </a:r>
            <a:r>
              <a:rPr lang="pt-BR" sz="66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: </a:t>
            </a:r>
            <a:r>
              <a:rPr lang="pt-BR" sz="6600" b="1" u="sng" dirty="0">
                <a:solidFill>
                  <a:srgbClr val="333333"/>
                </a:solidFill>
                <a:latin typeface="Century Gothic" panose="020B0502020202020204" pitchFamily="34" charset="0"/>
              </a:rPr>
              <a:t>Previsão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 de Vida útil</a:t>
            </a:r>
          </a:p>
          <a:p>
            <a:pPr marL="632822" indent="-6328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6600" b="1" dirty="0">
                <a:solidFill>
                  <a:srgbClr val="333333"/>
                </a:solidFill>
                <a:highlight>
                  <a:srgbClr val="F8B801"/>
                </a:highlight>
                <a:latin typeface="Century Gothic" panose="020B0502020202020204" pitchFamily="34" charset="0"/>
              </a:rPr>
              <a:t>X3</a:t>
            </a:r>
            <a:r>
              <a:rPr lang="pt-BR" sz="66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: </a:t>
            </a:r>
            <a:r>
              <a:rPr lang="pt-BR" sz="6600" dirty="0">
                <a:solidFill>
                  <a:srgbClr val="333333"/>
                </a:solidFill>
                <a:latin typeface="Century Gothic" panose="020B0502020202020204" pitchFamily="34" charset="0"/>
              </a:rPr>
              <a:t>Alarmes de </a:t>
            </a:r>
            <a:r>
              <a:rPr lang="pt-BR" sz="6600" b="1" u="sng" dirty="0">
                <a:solidFill>
                  <a:srgbClr val="333333"/>
                </a:solidFill>
                <a:latin typeface="Century Gothic" panose="020B0502020202020204" pitchFamily="34" charset="0"/>
              </a:rPr>
              <a:t>Saúde dos componentes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E3BA440A-2044-E159-0A5F-6DDC06E448CE}"/>
              </a:ext>
            </a:extLst>
          </p:cNvPr>
          <p:cNvCxnSpPr>
            <a:cxnSpLocks/>
          </p:cNvCxnSpPr>
          <p:nvPr/>
        </p:nvCxnSpPr>
        <p:spPr>
          <a:xfrm flipV="1">
            <a:off x="156788" y="22300092"/>
            <a:ext cx="8836720" cy="1671376"/>
          </a:xfrm>
          <a:prstGeom prst="bentConnector3">
            <a:avLst>
              <a:gd name="adj1" fmla="val 31891"/>
            </a:avLst>
          </a:prstGeom>
          <a:ln w="38100">
            <a:solidFill>
              <a:srgbClr val="F8B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E435162-7D24-5F05-F141-F28EB06292BF}"/>
              </a:ext>
            </a:extLst>
          </p:cNvPr>
          <p:cNvSpPr txBox="1"/>
          <p:nvPr/>
        </p:nvSpPr>
        <p:spPr>
          <a:xfrm>
            <a:off x="2978963" y="22347536"/>
            <a:ext cx="2042732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201" b="1" spc="664" dirty="0">
                <a:solidFill>
                  <a:srgbClr val="333333"/>
                </a:solidFill>
                <a:latin typeface="Bahnschrift SemiBold Condensed" panose="020B0502040204020203" pitchFamily="34" charset="0"/>
              </a:rPr>
              <a:t>Meta</a:t>
            </a:r>
            <a:endParaRPr lang="en-US" sz="6201" b="1" spc="664" dirty="0">
              <a:solidFill>
                <a:srgbClr val="33333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8" name="Imagem 17" descr="Uma imagem contendo favo de mel, luz, laranja, atletismo&#10;&#10;Descrição gerada automaticamente">
            <a:extLst>
              <a:ext uri="{FF2B5EF4-FFF2-40B4-BE49-F238E27FC236}">
                <a16:creationId xmlns:a16="http://schemas.microsoft.com/office/drawing/2014/main" id="{E8F7FB4E-C321-B040-5CF3-7C607D77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037">
            <a:off x="278494" y="21671224"/>
            <a:ext cx="2539447" cy="2511338"/>
          </a:xfrm>
          <a:prstGeom prst="rect">
            <a:avLst/>
          </a:prstGeom>
        </p:spPr>
      </p:pic>
      <p:pic>
        <p:nvPicPr>
          <p:cNvPr id="19" name="Imagem 18" descr="Plac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576B000B-3EEE-D1C9-CE52-C4D0F45A1D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" y="11028366"/>
            <a:ext cx="2611483" cy="2511338"/>
          </a:xfrm>
          <a:prstGeom prst="rect">
            <a:avLst/>
          </a:prstGeom>
        </p:spPr>
      </p:pic>
      <p:pic>
        <p:nvPicPr>
          <p:cNvPr id="20" name="Imagem 19" descr="Uma imagem contendo placa, desenho&#10;&#10;Descrição gerada automaticamente">
            <a:extLst>
              <a:ext uri="{FF2B5EF4-FFF2-40B4-BE49-F238E27FC236}">
                <a16:creationId xmlns:a16="http://schemas.microsoft.com/office/drawing/2014/main" id="{F9136B90-8F32-2CE3-6D8A-8455AEE3D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" y="1919993"/>
            <a:ext cx="2465057" cy="248970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414215FB-FF6C-5219-855A-BF405F224C10}"/>
              </a:ext>
            </a:extLst>
          </p:cNvPr>
          <p:cNvSpPr txBox="1"/>
          <p:nvPr/>
        </p:nvSpPr>
        <p:spPr>
          <a:xfrm>
            <a:off x="35356" y="-181031"/>
            <a:ext cx="2511528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500" b="1" dirty="0"/>
              <a:t>Resumo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4315EC-7D5A-A44B-4871-15B69665F23E}"/>
              </a:ext>
            </a:extLst>
          </p:cNvPr>
          <p:cNvSpPr/>
          <p:nvPr/>
        </p:nvSpPr>
        <p:spPr>
          <a:xfrm>
            <a:off x="5062538" y="38162790"/>
            <a:ext cx="4809411" cy="98413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4C95FA5-E949-C2F4-CD64-F5A031116C2D}"/>
              </a:ext>
            </a:extLst>
          </p:cNvPr>
          <p:cNvSpPr/>
          <p:nvPr/>
        </p:nvSpPr>
        <p:spPr>
          <a:xfrm>
            <a:off x="5832505" y="35995506"/>
            <a:ext cx="4039444" cy="98413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3D4A793-B19F-8625-8E68-AE9E0D2C046B}"/>
              </a:ext>
            </a:extLst>
          </p:cNvPr>
          <p:cNvSpPr/>
          <p:nvPr/>
        </p:nvSpPr>
        <p:spPr>
          <a:xfrm>
            <a:off x="207468" y="37218361"/>
            <a:ext cx="1733177" cy="98413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E112E88-4870-E677-09AE-FA1A326E2887}"/>
              </a:ext>
            </a:extLst>
          </p:cNvPr>
          <p:cNvSpPr/>
          <p:nvPr/>
        </p:nvSpPr>
        <p:spPr>
          <a:xfrm>
            <a:off x="207465" y="33884472"/>
            <a:ext cx="1733177" cy="98413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D6125EF-FB50-2B30-DF56-1D685EE151DE}"/>
              </a:ext>
            </a:extLst>
          </p:cNvPr>
          <p:cNvSpPr/>
          <p:nvPr/>
        </p:nvSpPr>
        <p:spPr>
          <a:xfrm>
            <a:off x="1276222" y="32844087"/>
            <a:ext cx="7853499" cy="98413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6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6AD248-E40A-E8D6-70B8-3D83A567EF71}"/>
              </a:ext>
            </a:extLst>
          </p:cNvPr>
          <p:cNvSpPr txBox="1"/>
          <p:nvPr/>
        </p:nvSpPr>
        <p:spPr>
          <a:xfrm>
            <a:off x="342355" y="29940500"/>
            <a:ext cx="251152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b="1" dirty="0"/>
              <a:t>Resultados e Discussão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5BB0C6-71FE-251E-145A-4C7021FEB1D4}"/>
              </a:ext>
            </a:extLst>
          </p:cNvPr>
          <p:cNvSpPr txBox="1"/>
          <p:nvPr/>
        </p:nvSpPr>
        <p:spPr>
          <a:xfrm>
            <a:off x="1" y="32625957"/>
            <a:ext cx="10125075" cy="120891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3200"/>
            </a:lvl1pPr>
          </a:lstStyle>
          <a:p>
            <a:r>
              <a:rPr lang="pt-BR" sz="7087" dirty="0"/>
              <a:t>Os </a:t>
            </a:r>
            <a:r>
              <a:rPr lang="pt-BR" sz="7087" b="1" dirty="0">
                <a:solidFill>
                  <a:srgbClr val="FFC000"/>
                </a:solidFill>
              </a:rPr>
              <a:t>modelos GRU, LSTM </a:t>
            </a:r>
            <a:r>
              <a:rPr lang="pt-BR" sz="7087" dirty="0"/>
              <a:t>e </a:t>
            </a:r>
            <a:r>
              <a:rPr lang="pt-BR" sz="7087" b="1" dirty="0">
                <a:solidFill>
                  <a:srgbClr val="FFC000"/>
                </a:solidFill>
              </a:rPr>
              <a:t>SVR</a:t>
            </a:r>
            <a:r>
              <a:rPr lang="pt-BR" sz="7087" dirty="0"/>
              <a:t> foram treinados e avaliados com base em métricas como </a:t>
            </a:r>
            <a:r>
              <a:rPr lang="pt-BR" sz="7087" b="1" dirty="0">
                <a:solidFill>
                  <a:srgbClr val="FFC000"/>
                </a:solidFill>
              </a:rPr>
              <a:t>MAE, MSE e R².</a:t>
            </a:r>
            <a:r>
              <a:rPr lang="pt-BR" sz="7087" dirty="0"/>
              <a:t> </a:t>
            </a:r>
          </a:p>
          <a:p>
            <a:r>
              <a:rPr lang="pt-BR" sz="7087" dirty="0"/>
              <a:t>Os modelos </a:t>
            </a:r>
            <a:r>
              <a:rPr lang="pt-BR" sz="7087" b="1" dirty="0">
                <a:solidFill>
                  <a:srgbClr val="FFC000"/>
                </a:solidFill>
              </a:rPr>
              <a:t>GRU e LSTM </a:t>
            </a:r>
            <a:r>
              <a:rPr lang="pt-BR" sz="7087" dirty="0"/>
              <a:t>mostraram desempenho superior, com menor erro preditivo, enquanto o SVR apresentou resultados inferiores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1FFC9DD-7925-98A8-E590-1FA819DF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077" y="31771943"/>
            <a:ext cx="16875123" cy="57068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3892332-6D7D-AA20-5280-FAECBABF7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76" y="37710428"/>
            <a:ext cx="16875125" cy="57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549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5314</TotalTime>
  <Words>1358</Words>
  <Application>Microsoft Office PowerPoint</Application>
  <PresentationFormat>Personalizar</PresentationFormat>
  <Paragraphs>474</Paragraphs>
  <Slides>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5" baseType="lpstr">
      <vt:lpstr>Agency FB</vt:lpstr>
      <vt:lpstr>Aptos</vt:lpstr>
      <vt:lpstr>Arial</vt:lpstr>
      <vt:lpstr>Arial Black</vt:lpstr>
      <vt:lpstr>Bahnschrift Condensed</vt:lpstr>
      <vt:lpstr>Bahnschrift SemiBold Condensed</vt:lpstr>
      <vt:lpstr>Calibri</vt:lpstr>
      <vt:lpstr>Calibri Light</vt:lpstr>
      <vt:lpstr>Century Gothic</vt:lpstr>
      <vt:lpstr>Helvetica Neue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Cid Clay Quirino</dc:creator>
  <cp:lastModifiedBy>Cid Quirino</cp:lastModifiedBy>
  <cp:revision>22</cp:revision>
  <dcterms:created xsi:type="dcterms:W3CDTF">2023-09-16T12:52:12Z</dcterms:created>
  <dcterms:modified xsi:type="dcterms:W3CDTF">2024-11-07T20:09:29Z</dcterms:modified>
</cp:coreProperties>
</file>